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3" r:id="rId5"/>
    <p:sldId id="262" r:id="rId6"/>
    <p:sldId id="267" r:id="rId7"/>
    <p:sldId id="275" r:id="rId8"/>
    <p:sldId id="278" r:id="rId9"/>
    <p:sldId id="277" r:id="rId10"/>
    <p:sldId id="276" r:id="rId11"/>
    <p:sldId id="271" r:id="rId12"/>
    <p:sldId id="279" r:id="rId13"/>
    <p:sldId id="280" r:id="rId14"/>
    <p:sldId id="270" r:id="rId15"/>
    <p:sldId id="272" r:id="rId16"/>
    <p:sldId id="281" r:id="rId17"/>
    <p:sldId id="273" r:id="rId18"/>
    <p:sldId id="261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4269A3-8045-440B-B37C-BE825B6646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375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4269A3-8045-440B-B37C-BE825B664628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09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1CACE-ED30-4333-92EA-7E9A9DBE01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31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146FC-344E-4741-9F43-3AF6C0FD35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23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3927-4317-466B-9EB0-DAC76B4DBA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0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19F1-CE1E-47D3-ADF7-20A71680D4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11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7543-5E5B-4318-A858-CBD10480F2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83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25D8-D58C-44BB-9943-4CECB0039D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4C674-EE3B-46C4-95BE-685286BB84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62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E346A-7665-4A03-8030-CB6CB07470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93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96A07-A753-4C5E-89C1-03C5C403B4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87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D8700-B57B-4B8F-A1DA-5D055BC1D3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3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B217-9675-4352-A081-F4370CB3E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99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E9CC9-C763-46A4-B4E9-7D77BAC4CA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18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Click to edit Master text styles</a:t>
            </a:r>
          </a:p>
          <a:p>
            <a:pPr lvl="1"/>
            <a:r>
              <a:rPr lang="cs-CZ" altLang="sk-SK" smtClean="0"/>
              <a:t>Second level</a:t>
            </a:r>
          </a:p>
          <a:p>
            <a:pPr lvl="2"/>
            <a:r>
              <a:rPr lang="cs-CZ" altLang="sk-SK" smtClean="0"/>
              <a:t>Third level</a:t>
            </a:r>
          </a:p>
          <a:p>
            <a:pPr lvl="3"/>
            <a:r>
              <a:rPr lang="cs-CZ" altLang="sk-SK" smtClean="0"/>
              <a:t>Fourth level</a:t>
            </a:r>
          </a:p>
          <a:p>
            <a:pPr lvl="4"/>
            <a:r>
              <a:rPr lang="cs-CZ" alt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40F242-A8E2-4479-A504-083402CD2D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g.abdn.ac.uk/users/gorry/course/lan-pages/mac.html" TargetMode="External"/><Relationship Id="rId2" Type="http://schemas.openxmlformats.org/officeDocument/2006/relationships/hyperlink" Target="http://en.wikipedia.org/wiki/Image:Tdma-frame-structure.png#fi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hlink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E74CDF-1C94-4F4C-B1D7-0D9E4F0A18E0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cs-CZ" altLang="sk-SK" sz="140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0096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sk-SK" altLang="sk-SK" smtClean="0"/>
              <a:t>Prístupové siete</a:t>
            </a:r>
            <a:endParaRPr lang="en-US" altLang="sk-SK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76700"/>
            <a:ext cx="7018337" cy="1223963"/>
          </a:xfrm>
        </p:spPr>
        <p:txBody>
          <a:bodyPr/>
          <a:lstStyle/>
          <a:p>
            <a:pPr eaLnBrk="1" hangingPunct="1"/>
            <a:r>
              <a:rPr lang="sk-SK" altLang="sk-SK" dirty="0" smtClean="0"/>
              <a:t>prednášky </a:t>
            </a:r>
            <a:r>
              <a:rPr lang="sk-SK" altLang="sk-SK" smtClean="0"/>
              <a:t>2</a:t>
            </a:r>
            <a:r>
              <a:rPr lang="en-US" altLang="sk-SK" smtClean="0"/>
              <a:t>01</a:t>
            </a:r>
            <a:r>
              <a:rPr lang="en-US" altLang="sk-SK" smtClean="0"/>
              <a:t>7/18  - LS</a:t>
            </a:r>
            <a:endParaRPr lang="sk-SK" altLang="sk-SK" dirty="0" smtClean="0"/>
          </a:p>
          <a:p>
            <a:pPr eaLnBrk="1" hangingPunct="1"/>
            <a:r>
              <a:rPr lang="sk-SK" altLang="sk-SK" smtClean="0"/>
              <a:t>časť</a:t>
            </a:r>
            <a:r>
              <a:rPr lang="en-US" altLang="sk-SK" smtClean="0"/>
              <a:t> </a:t>
            </a:r>
            <a:r>
              <a:rPr lang="sk-SK" altLang="sk-SK" dirty="0" smtClean="0"/>
              <a:t>: </a:t>
            </a:r>
            <a:r>
              <a:rPr lang="en-US" altLang="sk-SK" b="1" dirty="0" err="1" smtClean="0"/>
              <a:t>Druhy</a:t>
            </a:r>
            <a:r>
              <a:rPr lang="en-US" altLang="sk-SK" b="1" dirty="0" smtClean="0"/>
              <a:t> </a:t>
            </a:r>
            <a:r>
              <a:rPr lang="en-US" altLang="sk-SK" b="1" dirty="0" err="1" smtClean="0"/>
              <a:t>pr</a:t>
            </a:r>
            <a:r>
              <a:rPr lang="sk-SK" altLang="sk-SK" b="1" dirty="0" err="1" smtClean="0"/>
              <a:t>ístupových</a:t>
            </a:r>
            <a:r>
              <a:rPr lang="sk-SK" altLang="sk-SK" b="1" dirty="0" smtClean="0"/>
              <a:t> sietí</a:t>
            </a:r>
          </a:p>
          <a:p>
            <a:pPr eaLnBrk="1" hangingPunct="1"/>
            <a:endParaRPr lang="en-US" alt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E93BD7-C88A-4B20-8AC1-967921B55A7B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cs-CZ" altLang="sk-SK" sz="140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80645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 dirty="0" err="1"/>
              <a:t>ISDN</a:t>
            </a:r>
            <a:r>
              <a:rPr lang="sk-SK" altLang="sk-SK" sz="2400" b="1" dirty="0"/>
              <a:t> – </a:t>
            </a:r>
            <a:r>
              <a:rPr lang="sk-SK" altLang="sk-SK" sz="2400" b="1" dirty="0" smtClean="0"/>
              <a:t>prípojky </a:t>
            </a:r>
            <a:r>
              <a:rPr lang="sk-SK" altLang="sk-SK" sz="2400" b="1" dirty="0"/>
              <a:t>– </a:t>
            </a:r>
            <a:r>
              <a:rPr lang="sk-SK" altLang="sk-SK" sz="2400" dirty="0"/>
              <a:t>pre zriedkavé </a:t>
            </a:r>
            <a:r>
              <a:rPr lang="en-US" altLang="sk-SK" sz="2400" dirty="0">
                <a:sym typeface="Wingdings" pitchFamily="2" charset="2"/>
              </a:rPr>
              <a:t></a:t>
            </a:r>
            <a:r>
              <a:rPr lang="sk-SK" altLang="sk-SK" sz="2400" dirty="0"/>
              <a:t> pripájanie k Internetu</a:t>
            </a:r>
            <a:endParaRPr lang="cs-CZ" altLang="sk-SK" sz="2400" dirty="0">
              <a:sym typeface="Wingdings" pitchFamily="2" charset="2"/>
            </a:endParaRPr>
          </a:p>
        </p:txBody>
      </p:sp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7164388" y="836613"/>
            <a:ext cx="554037" cy="431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7308850" y="3716338"/>
            <a:ext cx="554038" cy="431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539750" y="6165850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[2]</a:t>
            </a:r>
            <a:endParaRPr lang="cs-CZ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C26E42-0E32-487B-BB3C-9B3C2A831951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cs-CZ" altLang="sk-SK" sz="1400" smtClean="0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84213" y="188913"/>
            <a:ext cx="7777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Rozhrania a protokoly V5.x pre pripojenie účastníckych systémov</a:t>
            </a:r>
            <a:endParaRPr lang="cs-CZ" altLang="sk-SK" sz="2400" b="1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9750" y="5157788"/>
            <a:ext cx="7777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 3.7</a:t>
            </a:r>
            <a:r>
              <a:rPr lang="sk-SK" altLang="sk-SK" sz="1800"/>
              <a:t>  Usporiadanie siete a lokácia rozhrania V5.x</a:t>
            </a:r>
            <a:endParaRPr lang="cs-CZ" altLang="sk-SK" sz="1800"/>
          </a:p>
        </p:txBody>
      </p:sp>
      <p:grpSp>
        <p:nvGrpSpPr>
          <p:cNvPr id="12293" name="Group 82"/>
          <p:cNvGrpSpPr>
            <a:grpSpLocks/>
          </p:cNvGrpSpPr>
          <p:nvPr/>
        </p:nvGrpSpPr>
        <p:grpSpPr bwMode="auto">
          <a:xfrm>
            <a:off x="755650" y="3284538"/>
            <a:ext cx="6553200" cy="1662112"/>
            <a:chOff x="521" y="1385"/>
            <a:chExt cx="4128" cy="1047"/>
          </a:xfrm>
        </p:grpSpPr>
        <p:sp>
          <p:nvSpPr>
            <p:cNvPr id="12296" name="Rectangle 33"/>
            <p:cNvSpPr>
              <a:spLocks noChangeArrowheads="1"/>
            </p:cNvSpPr>
            <p:nvPr/>
          </p:nvSpPr>
          <p:spPr bwMode="auto">
            <a:xfrm>
              <a:off x="521" y="1825"/>
              <a:ext cx="841" cy="4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12297" name="Rectangle 34"/>
            <p:cNvSpPr>
              <a:spLocks noChangeArrowheads="1"/>
            </p:cNvSpPr>
            <p:nvPr/>
          </p:nvSpPr>
          <p:spPr bwMode="auto">
            <a:xfrm>
              <a:off x="1553" y="1655"/>
              <a:ext cx="878" cy="7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12298" name="Rectangle 35"/>
            <p:cNvSpPr>
              <a:spLocks noChangeArrowheads="1"/>
            </p:cNvSpPr>
            <p:nvPr/>
          </p:nvSpPr>
          <p:spPr bwMode="auto">
            <a:xfrm>
              <a:off x="2740" y="1661"/>
              <a:ext cx="798" cy="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12299" name="Rectangle 36"/>
            <p:cNvSpPr>
              <a:spLocks noChangeArrowheads="1"/>
            </p:cNvSpPr>
            <p:nvPr/>
          </p:nvSpPr>
          <p:spPr bwMode="auto">
            <a:xfrm>
              <a:off x="3760" y="1692"/>
              <a:ext cx="889" cy="6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12300" name="Text Box 37"/>
            <p:cNvSpPr txBox="1">
              <a:spLocks noChangeArrowheads="1"/>
            </p:cNvSpPr>
            <p:nvPr/>
          </p:nvSpPr>
          <p:spPr bwMode="auto">
            <a:xfrm>
              <a:off x="556" y="1925"/>
              <a:ext cx="78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k-SK" sz="2000">
                  <a:latin typeface="Times New Roman" pitchFamily="18" charset="0"/>
                </a:rPr>
                <a:t>U</a:t>
              </a:r>
              <a:r>
                <a:rPr lang="sk-SK" altLang="sk-SK" sz="2000">
                  <a:latin typeface="Times New Roman" pitchFamily="18" charset="0"/>
                </a:rPr>
                <a:t>žívatelia</a:t>
              </a:r>
              <a:endParaRPr lang="cs-CZ" altLang="sk-SK" sz="2000"/>
            </a:p>
          </p:txBody>
        </p:sp>
        <p:sp>
          <p:nvSpPr>
            <p:cNvPr id="12301" name="Text Box 38"/>
            <p:cNvSpPr txBox="1">
              <a:spLocks noChangeArrowheads="1"/>
            </p:cNvSpPr>
            <p:nvPr/>
          </p:nvSpPr>
          <p:spPr bwMode="auto">
            <a:xfrm>
              <a:off x="1747" y="1863"/>
              <a:ext cx="66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>
                  <a:latin typeface="Times New Roman" pitchFamily="18" charset="0"/>
                </a:rPr>
                <a:t>PrS</a:t>
              </a:r>
              <a:endParaRPr lang="cs-CZ" altLang="sk-SK" sz="2000"/>
            </a:p>
          </p:txBody>
        </p:sp>
        <p:sp>
          <p:nvSpPr>
            <p:cNvPr id="12302" name="Text Box 39"/>
            <p:cNvSpPr txBox="1">
              <a:spLocks noChangeArrowheads="1"/>
            </p:cNvSpPr>
            <p:nvPr/>
          </p:nvSpPr>
          <p:spPr bwMode="auto">
            <a:xfrm>
              <a:off x="2742" y="1768"/>
              <a:ext cx="787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>
                  <a:latin typeface="Times New Roman" pitchFamily="18" charset="0"/>
                </a:rPr>
                <a:t>Miestna ústredňa</a:t>
              </a:r>
              <a:endParaRPr lang="cs-CZ" altLang="sk-SK" sz="2000"/>
            </a:p>
          </p:txBody>
        </p:sp>
        <p:sp>
          <p:nvSpPr>
            <p:cNvPr id="12303" name="Text Box 40"/>
            <p:cNvSpPr txBox="1">
              <a:spLocks noChangeArrowheads="1"/>
            </p:cNvSpPr>
            <p:nvPr/>
          </p:nvSpPr>
          <p:spPr bwMode="auto">
            <a:xfrm>
              <a:off x="3788" y="1744"/>
              <a:ext cx="78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>
                  <a:latin typeface="Times New Roman" pitchFamily="18" charset="0"/>
                </a:rPr>
                <a:t>Tranzitná sieť</a:t>
              </a:r>
              <a:endParaRPr lang="cs-CZ" altLang="sk-SK" sz="2000"/>
            </a:p>
          </p:txBody>
        </p:sp>
        <p:sp>
          <p:nvSpPr>
            <p:cNvPr id="12304" name="Line 41"/>
            <p:cNvSpPr>
              <a:spLocks noChangeShapeType="1"/>
            </p:cNvSpPr>
            <p:nvPr/>
          </p:nvSpPr>
          <p:spPr bwMode="auto">
            <a:xfrm>
              <a:off x="1357" y="2056"/>
              <a:ext cx="18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305" name="Line 42"/>
            <p:cNvSpPr>
              <a:spLocks noChangeShapeType="1"/>
            </p:cNvSpPr>
            <p:nvPr/>
          </p:nvSpPr>
          <p:spPr bwMode="auto">
            <a:xfrm>
              <a:off x="2424" y="2025"/>
              <a:ext cx="3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306" name="Line 43"/>
            <p:cNvSpPr>
              <a:spLocks noChangeShapeType="1"/>
            </p:cNvSpPr>
            <p:nvPr/>
          </p:nvSpPr>
          <p:spPr bwMode="auto">
            <a:xfrm>
              <a:off x="3539" y="1993"/>
              <a:ext cx="2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307" name="Line 44"/>
            <p:cNvSpPr>
              <a:spLocks noChangeShapeType="1"/>
            </p:cNvSpPr>
            <p:nvPr/>
          </p:nvSpPr>
          <p:spPr bwMode="auto">
            <a:xfrm>
              <a:off x="2575" y="1798"/>
              <a:ext cx="0" cy="422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308" name="Text Box 45"/>
            <p:cNvSpPr txBox="1">
              <a:spLocks noChangeArrowheads="1"/>
            </p:cNvSpPr>
            <p:nvPr/>
          </p:nvSpPr>
          <p:spPr bwMode="auto">
            <a:xfrm>
              <a:off x="2351" y="1385"/>
              <a:ext cx="457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 b="1">
                  <a:latin typeface="Times New Roman" pitchFamily="18" charset="0"/>
                </a:rPr>
                <a:t>V5.x</a:t>
              </a:r>
              <a:endParaRPr lang="cs-CZ" altLang="sk-SK" sz="2000"/>
            </a:p>
          </p:txBody>
        </p:sp>
      </p:grpSp>
      <p:sp>
        <p:nvSpPr>
          <p:cNvPr id="12294" name="Text Box 46"/>
          <p:cNvSpPr txBox="1">
            <a:spLocks noChangeArrowheads="1"/>
          </p:cNvSpPr>
          <p:nvPr/>
        </p:nvSpPr>
        <p:spPr bwMode="auto">
          <a:xfrm>
            <a:off x="611188" y="1125538"/>
            <a:ext cx="7559675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</a:t>
            </a:r>
            <a:r>
              <a:rPr lang="sk-SK" altLang="sk-SK" sz="1800" dirty="0" smtClean="0"/>
              <a:t>rozhrania</a:t>
            </a:r>
            <a:r>
              <a:rPr lang="en-US" altLang="sk-SK" sz="1800" dirty="0" smtClean="0"/>
              <a:t>/</a:t>
            </a:r>
            <a:r>
              <a:rPr lang="en-US" altLang="sk-SK" sz="1800" dirty="0" err="1" smtClean="0"/>
              <a:t>sada</a:t>
            </a:r>
            <a:r>
              <a:rPr lang="en-US" altLang="sk-SK" sz="1800" dirty="0" smtClean="0"/>
              <a:t> </a:t>
            </a:r>
            <a:r>
              <a:rPr lang="en-US" altLang="sk-SK" sz="1800" dirty="0" err="1" smtClean="0"/>
              <a:t>protokolov</a:t>
            </a:r>
            <a:r>
              <a:rPr lang="en-US" altLang="sk-SK" sz="1800" dirty="0" smtClean="0"/>
              <a:t> pre </a:t>
            </a:r>
            <a:r>
              <a:rPr lang="en-US" altLang="sk-SK" sz="1800" dirty="0" err="1" smtClean="0"/>
              <a:t>komunik</a:t>
            </a:r>
            <a:r>
              <a:rPr lang="sk-SK" altLang="sk-SK" sz="1800" dirty="0" err="1" smtClean="0"/>
              <a:t>áciu</a:t>
            </a:r>
            <a:r>
              <a:rPr lang="sk-SK" altLang="sk-SK" sz="1800" dirty="0" smtClean="0"/>
              <a:t> </a:t>
            </a:r>
            <a:r>
              <a:rPr lang="sk-SK" altLang="sk-SK" sz="1800" dirty="0"/>
              <a:t>medzi </a:t>
            </a:r>
            <a:r>
              <a:rPr lang="sk-SK" altLang="sk-SK" sz="1800" dirty="0" err="1" smtClean="0"/>
              <a:t>PrS</a:t>
            </a:r>
            <a:r>
              <a:rPr lang="sk-SK" altLang="sk-SK" sz="1800" dirty="0" smtClean="0"/>
              <a:t> (účastníckou slučkou ) </a:t>
            </a:r>
            <a:r>
              <a:rPr lang="sk-SK" altLang="sk-SK" sz="1800" dirty="0"/>
              <a:t>a ústredňou – </a:t>
            </a:r>
            <a:r>
              <a:rPr lang="sk-SK" altLang="sk-SK" sz="1800" u="sng" dirty="0"/>
              <a:t>prenos signalizácie</a:t>
            </a:r>
            <a:r>
              <a:rPr lang="en-US" altLang="sk-SK" sz="1800" dirty="0"/>
              <a:t> </a:t>
            </a:r>
            <a:endParaRPr lang="sk-SK" altLang="sk-SK" sz="18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sú definované ETSI a ITU (</a:t>
            </a:r>
            <a:r>
              <a:rPr lang="sk-SK" altLang="sk-SK" sz="1800" dirty="0" err="1"/>
              <a:t>G.964</a:t>
            </a:r>
            <a:r>
              <a:rPr lang="sk-SK" altLang="sk-SK" sz="1800" dirty="0"/>
              <a:t>/965)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sú nezávislé od výstupov rôzneho typu </a:t>
            </a:r>
            <a:r>
              <a:rPr lang="sk-SK" altLang="sk-SK" sz="1800" dirty="0" err="1"/>
              <a:t>PrS</a:t>
            </a:r>
            <a:r>
              <a:rPr lang="sk-SK" altLang="sk-SK" sz="1800" dirty="0"/>
              <a:t>, vrátane rádiových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možnosť prepojenia sietí rôznych operátorov</a:t>
            </a:r>
            <a:endParaRPr lang="cs-CZ" altLang="sk-SK" sz="1800" dirty="0"/>
          </a:p>
        </p:txBody>
      </p:sp>
      <p:sp>
        <p:nvSpPr>
          <p:cNvPr id="12295" name="Text Box 47"/>
          <p:cNvSpPr txBox="1">
            <a:spLocks noChangeArrowheads="1"/>
          </p:cNvSpPr>
          <p:nvPr/>
        </p:nvSpPr>
        <p:spPr bwMode="auto">
          <a:xfrm>
            <a:off x="827088" y="6092825"/>
            <a:ext cx="691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- rozdiely medzi V5.1 a V5.2: ...         - pozri tab. </a:t>
            </a:r>
            <a:r>
              <a:rPr lang="sk-SK" altLang="sk-SK" sz="1800" dirty="0" smtClean="0"/>
              <a:t>a </a:t>
            </a:r>
            <a:r>
              <a:rPr lang="sk-SK" altLang="sk-SK" sz="1800" dirty="0"/>
              <a:t>obr. ďalej</a:t>
            </a:r>
            <a:endParaRPr lang="cs-CZ" altLang="sk-SK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D8700-B57B-4B8F-A1DA-5D055BC1D328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3" name="Obrázok 2" descr="Výr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338822"/>
            <a:ext cx="9000000" cy="6180356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767048" y="6352143"/>
            <a:ext cx="870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Obr. Ilustrácia všeobecného využitia rozhrania </a:t>
            </a:r>
            <a:r>
              <a:rPr lang="sk-SK" dirty="0" err="1" smtClean="0"/>
              <a:t>V5</a:t>
            </a:r>
            <a:r>
              <a:rPr lang="sk-SK" dirty="0" smtClean="0"/>
              <a:t>  (LE=</a:t>
            </a:r>
            <a:r>
              <a:rPr lang="sk-SK" dirty="0" err="1" smtClean="0"/>
              <a:t>Local</a:t>
            </a:r>
            <a:r>
              <a:rPr lang="sk-SK" dirty="0" smtClean="0"/>
              <a:t> Exchange)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43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D8700-B57B-4B8F-A1DA-5D055BC1D328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pic>
        <p:nvPicPr>
          <p:cNvPr id="3" name="Obrázok 2" descr="Výr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7" y="254995"/>
            <a:ext cx="8824725" cy="63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A6B688-6523-4810-ACD1-9A7E94266101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cs-CZ" altLang="sk-SK" sz="1400" smtClean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539750" y="6446838"/>
            <a:ext cx="7777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 3.8</a:t>
            </a:r>
            <a:r>
              <a:rPr lang="sk-SK" altLang="sk-SK" sz="1800"/>
              <a:t> Príklad usporiadania PrS s oboma typmi rozhraní V5</a:t>
            </a:r>
            <a:endParaRPr lang="cs-CZ" altLang="sk-SK" sz="1800"/>
          </a:p>
        </p:txBody>
      </p:sp>
      <p:graphicFrame>
        <p:nvGraphicFramePr>
          <p:cNvPr id="17466" name="Group 58"/>
          <p:cNvGraphicFramePr>
            <a:graphicFrameLocks noGrp="1"/>
          </p:cNvGraphicFramePr>
          <p:nvPr>
            <p:ph/>
          </p:nvPr>
        </p:nvGraphicFramePr>
        <p:xfrm>
          <a:off x="323850" y="0"/>
          <a:ext cx="8640763" cy="2499024"/>
        </p:xfrm>
        <a:graphic>
          <a:graphicData uri="http://schemas.openxmlformats.org/drawingml/2006/table">
            <a:tbl>
              <a:tblPr/>
              <a:tblGrid>
                <a:gridCol w="4321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19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5.1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5.2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PCM  30/32  po 2048 kbps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x PCM 30/32  po 2048kbps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Nemá koncentráciu (jediná linka medzi ústr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PrS)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Vďaka koncentrácii a dynam. alokácii slotov – pripojenie tisícok užív.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Pevné pridelenie B-kanálov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Dynamické – prot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okol 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BCC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8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Neumožňuje pripojenie ISDN-PRA, iba –BRA (15xPOTS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+15xISDN,alebo 30xPOTS)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ISDN-BRA aj -PRA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Signalizácia bez zálohovania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…ochrana pri ‘spadnut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í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kanála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2564904"/>
            <a:ext cx="7056585" cy="37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0" name="Oval 52"/>
          <p:cNvSpPr>
            <a:spLocks noChangeArrowheads="1"/>
          </p:cNvSpPr>
          <p:nvPr/>
        </p:nvSpPr>
        <p:spPr bwMode="auto">
          <a:xfrm>
            <a:off x="5508104" y="2852936"/>
            <a:ext cx="576263" cy="4318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3341" name="Oval 53"/>
          <p:cNvSpPr>
            <a:spLocks noChangeArrowheads="1"/>
          </p:cNvSpPr>
          <p:nvPr/>
        </p:nvSpPr>
        <p:spPr bwMode="auto">
          <a:xfrm>
            <a:off x="2483768" y="4077072"/>
            <a:ext cx="576262" cy="4318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3B3748-68D1-4C69-8420-D2ABB9604B45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cs-CZ" altLang="sk-SK" sz="1400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27088" y="6086475"/>
            <a:ext cx="7777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 3.9</a:t>
            </a:r>
            <a:r>
              <a:rPr lang="sk-SK" altLang="sk-SK" sz="1800"/>
              <a:t> Architektúra protokolov rozhrania V5.2</a:t>
            </a:r>
            <a:endParaRPr lang="cs-CZ" altLang="sk-SK" sz="180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87249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7704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ym typeface="Wingdings" pitchFamily="2" charset="2"/>
              </a:rPr>
              <a:t></a:t>
            </a:r>
            <a:r>
              <a:rPr lang="en-US" altLang="sk-SK" sz="1800">
                <a:sym typeface="Wingdings" pitchFamily="2" charset="2"/>
              </a:rPr>
              <a:t> </a:t>
            </a:r>
            <a:r>
              <a:rPr lang="sk-SK" altLang="sk-SK" sz="1800"/>
              <a:t>podporujú aj analóg.úč.prípojky (na rozdiel od V1 až V4, pre dig. úč. prípojky v úzkopásmovej ISDN)</a:t>
            </a:r>
            <a:endParaRPr lang="cs-CZ" altLang="sk-SK" sz="18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849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- </a:t>
            </a:r>
            <a:r>
              <a:rPr lang="sk-SK" altLang="sk-SK" sz="1800" b="1" dirty="0"/>
              <a:t>protokoly </a:t>
            </a:r>
            <a:r>
              <a:rPr lang="sk-SK" altLang="sk-SK" sz="1800" dirty="0" err="1"/>
              <a:t>funkcíí</a:t>
            </a:r>
            <a:r>
              <a:rPr lang="sk-SK" altLang="sk-SK" sz="1800" dirty="0"/>
              <a:t> rozhraní  - pozri </a:t>
            </a:r>
            <a:r>
              <a:rPr lang="sk-SK" altLang="sk-SK" sz="1800" dirty="0" err="1" smtClean="0"/>
              <a:t>obr.3.9</a:t>
            </a:r>
            <a:r>
              <a:rPr lang="sk-SK" altLang="sk-SK" sz="1800" smtClean="0"/>
              <a:t>, 3.10  </a:t>
            </a:r>
            <a:endParaRPr lang="cs-CZ" alt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D8700-B57B-4B8F-A1DA-5D055BC1D328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pic>
        <p:nvPicPr>
          <p:cNvPr id="3" name="Obrázok 2" descr="Výr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99" y="0"/>
            <a:ext cx="9160859" cy="6279937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755575" y="6477264"/>
            <a:ext cx="546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Obr. 3.10 architektúra protokolu </a:t>
            </a:r>
            <a:r>
              <a:rPr lang="sk-SK" b="1" dirty="0" err="1" smtClean="0"/>
              <a:t>V5.2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8934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6C654B-29E8-4AFC-8DBF-56D60EA4B199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cs-CZ" altLang="sk-SK" sz="1400" smtClean="0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219700" y="4941888"/>
            <a:ext cx="30956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 dirty="0" smtClean="0"/>
              <a:t>Obr. 3.11 </a:t>
            </a:r>
            <a:r>
              <a:rPr lang="sk-SK" altLang="sk-SK" sz="1800" dirty="0" smtClean="0"/>
              <a:t>Procedúra </a:t>
            </a:r>
            <a:r>
              <a:rPr lang="sk-SK" altLang="sk-SK" sz="1800" dirty="0"/>
              <a:t>pridelenia a uvoľnenia kanála</a:t>
            </a:r>
            <a:r>
              <a:rPr lang="en-US" altLang="sk-SK" sz="1800" dirty="0"/>
              <a:t>,</a:t>
            </a:r>
            <a:r>
              <a:rPr lang="sk-SK" altLang="sk-SK" sz="1800" dirty="0"/>
              <a:t> ak volanie je aktivované </a:t>
            </a:r>
            <a:r>
              <a:rPr lang="sk-SK" altLang="sk-SK" sz="1800" dirty="0" err="1"/>
              <a:t>dig</a:t>
            </a:r>
            <a:r>
              <a:rPr lang="sk-SK" altLang="sk-SK" sz="1800" dirty="0"/>
              <a:t>. </a:t>
            </a:r>
            <a:r>
              <a:rPr lang="sk-SK" altLang="sk-SK" sz="1800" dirty="0" err="1"/>
              <a:t>úč</a:t>
            </a:r>
            <a:r>
              <a:rPr lang="sk-SK" altLang="sk-SK" sz="1800" dirty="0"/>
              <a:t>. prípojkou (podľa </a:t>
            </a:r>
            <a:r>
              <a:rPr lang="sk-SK" altLang="sk-SK" sz="1800" b="1" dirty="0"/>
              <a:t>protokolu B</a:t>
            </a:r>
            <a:r>
              <a:rPr lang="en-US" altLang="sk-SK" sz="1800" b="1" dirty="0"/>
              <a:t>C</a:t>
            </a:r>
            <a:r>
              <a:rPr lang="sk-SK" altLang="sk-SK" sz="1800" b="1" dirty="0"/>
              <a:t>C</a:t>
            </a:r>
            <a:r>
              <a:rPr lang="en-US" altLang="sk-SK" sz="1800" b="1" dirty="0"/>
              <a:t>-</a:t>
            </a:r>
            <a:r>
              <a:rPr lang="sk-SK" altLang="sk-SK" sz="1800" b="1" dirty="0"/>
              <a:t>časť </a:t>
            </a:r>
            <a:r>
              <a:rPr lang="sk-SK" altLang="sk-SK" sz="1800" b="1" dirty="0" err="1"/>
              <a:t>V5.2</a:t>
            </a:r>
            <a:r>
              <a:rPr lang="en-US" altLang="sk-SK" sz="1800" dirty="0"/>
              <a:t>)</a:t>
            </a:r>
            <a:endParaRPr lang="cs-CZ" altLang="sk-SK" sz="18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4187825" cy="6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5219700" y="1844675"/>
            <a:ext cx="33115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z KBPS (konc.bod Pr.S) – požiadavka o pridelenie kanála (kanála B) - ...</a:t>
            </a:r>
            <a:endParaRPr lang="cs-CZ" altLang="sk-SK" sz="1800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148263" y="3933825"/>
            <a:ext cx="3382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požiadavka na rozpad - ...</a:t>
            </a:r>
            <a:endParaRPr lang="cs-CZ" altLang="sk-SK" sz="1800"/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 flipV="1">
            <a:off x="4643438" y="4149725"/>
            <a:ext cx="5048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5292725" y="3141663"/>
            <a:ext cx="3671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komunikácia podľa iného protokolu (napr. DSS1)</a:t>
            </a:r>
            <a:endParaRPr lang="cs-CZ" altLang="sk-SK" sz="1800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572000" y="34290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sk-SK" sz="1800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V="1">
            <a:off x="4572000" y="3357563"/>
            <a:ext cx="8636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3851275" y="981075"/>
            <a:ext cx="144145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827088" y="188913"/>
            <a:ext cx="1225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b="1"/>
              <a:t>KBPS-TE</a:t>
            </a:r>
            <a:endParaRPr lang="cs-CZ" altLang="sk-SK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0836F69-A99C-47EA-9DCF-69BC54494A8C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cs-CZ" altLang="sk-SK" sz="1400" smtClean="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8064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Referencie: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[1] </a:t>
            </a:r>
            <a:r>
              <a:rPr lang="sk-SK" altLang="sk-SK" sz="1800"/>
              <a:t>V.Kapoun: Přístupové a transportní síte. VUT v Brně, 1999.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[2]</a:t>
            </a:r>
            <a:r>
              <a:rPr lang="sk-SK" altLang="sk-SK" sz="1800"/>
              <a:t> Vaculík: Prístupové siete</a:t>
            </a:r>
            <a:r>
              <a:rPr lang="en-US" altLang="sk-SK" sz="1800"/>
              <a:t>.</a:t>
            </a:r>
            <a:r>
              <a:rPr lang="sk-SK" altLang="sk-SK" sz="1800"/>
              <a:t> ŽU v Žiline, 2000.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[3] </a:t>
            </a:r>
            <a:r>
              <a:rPr lang="sk-SK" altLang="sk-SK" sz="1800"/>
              <a:t>J</a:t>
            </a:r>
            <a:r>
              <a:rPr lang="en-US" altLang="sk-SK" sz="1800"/>
              <a:t>. </a:t>
            </a:r>
            <a:r>
              <a:rPr lang="sk-SK" altLang="sk-SK" sz="1800"/>
              <a:t>Vodrážka: Přenosové systémy v přístupové síti</a:t>
            </a:r>
            <a:r>
              <a:rPr lang="en-US" altLang="sk-SK" sz="1800"/>
              <a:t>. </a:t>
            </a:r>
            <a:r>
              <a:rPr lang="sk-SK" altLang="sk-SK" sz="1800"/>
              <a:t>ČVUT, 2003.</a:t>
            </a:r>
            <a:endParaRPr lang="en-US" altLang="sk-SK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[4] Wikipedia, </a:t>
            </a:r>
            <a:r>
              <a:rPr lang="cs-CZ" altLang="sk-SK" sz="1800">
                <a:hlinkClick r:id="rId2"/>
              </a:rPr>
              <a:t>http://en.wikipedia.org/wiki/Image:Tdma-frame-structure.png#file</a:t>
            </a:r>
            <a:endParaRPr lang="en-US" altLang="sk-SK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[5] G.Fairhurst: MAC. </a:t>
            </a:r>
            <a:r>
              <a:rPr lang="cs-CZ" altLang="sk-SK" sz="1800">
                <a:hlinkClick r:id="rId3"/>
              </a:rPr>
              <a:t>http://www.erg.abdn.ac.uk/users/gorry/course/lan-pages/mac.html</a:t>
            </a:r>
            <a:endParaRPr lang="en-US" altLang="sk-SK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[6] </a:t>
            </a:r>
            <a:r>
              <a:rPr lang="sk-SK" altLang="sk-SK" sz="1800"/>
              <a:t>K</a:t>
            </a:r>
            <a:r>
              <a:rPr lang="en-US" altLang="sk-SK" sz="1800"/>
              <a:t>.Blun</a:t>
            </a:r>
            <a:r>
              <a:rPr lang="sk-SK" altLang="sk-SK" sz="1800"/>
              <a:t>á</a:t>
            </a:r>
            <a:r>
              <a:rPr lang="en-US" altLang="sk-SK" sz="1800"/>
              <a:t>r, Z.</a:t>
            </a:r>
            <a:r>
              <a:rPr lang="sk-SK" altLang="sk-SK" sz="1800"/>
              <a:t> </a:t>
            </a:r>
            <a:r>
              <a:rPr lang="en-US" altLang="sk-SK" sz="1800"/>
              <a:t>Div</a:t>
            </a:r>
            <a:r>
              <a:rPr lang="sk-SK" altLang="sk-SK" sz="1800"/>
              <a:t>iš: Telekomunikačné siete, časť IV..- skriptum ŽU v Žiline, 2000.</a:t>
            </a:r>
            <a:endParaRPr lang="en-US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037963F-285F-4360-B099-AFB99466A561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cs-CZ" altLang="sk-SK" sz="1400" smtClean="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777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 u="sng"/>
              <a:t>Jednotlivé druhy PrS</a:t>
            </a:r>
            <a:r>
              <a:rPr lang="en-US" altLang="sk-SK" sz="2400" b="1" u="sng"/>
              <a:t>: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84213" y="981075"/>
            <a:ext cx="7920037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účastnícke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hybridné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optické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rádiové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TKR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energetické</a:t>
            </a:r>
            <a:endParaRPr lang="en-US" altLang="sk-SK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90DA20-2A9F-4CFD-A661-B7C3863B5AC9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cs-CZ" altLang="sk-SK" sz="1400" smtClean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7232650" y="1196975"/>
            <a:ext cx="7381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>
                <a:ea typeface="굴림" charset="-127"/>
              </a:rPr>
              <a:t>Ústred</a:t>
            </a:r>
            <a:r>
              <a:rPr lang="sk-SK" altLang="ko-KR" sz="1200"/>
              <a:t>ňa</a:t>
            </a:r>
            <a:endParaRPr lang="en-US" altLang="sk-SK" sz="180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7286625" y="1585913"/>
            <a:ext cx="814388" cy="2203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7413625" y="1887538"/>
            <a:ext cx="0" cy="18303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 flipH="1">
            <a:off x="5100638" y="2163763"/>
            <a:ext cx="2284412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 flipH="1" flipV="1">
            <a:off x="3602038" y="1919288"/>
            <a:ext cx="1206500" cy="142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 flipH="1">
            <a:off x="4162425" y="2233613"/>
            <a:ext cx="658813" cy="214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>
            <a:off x="6137275" y="2967038"/>
            <a:ext cx="12763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4106" name="Group 9"/>
          <p:cNvGrpSpPr>
            <a:grpSpLocks/>
          </p:cNvGrpSpPr>
          <p:nvPr/>
        </p:nvGrpSpPr>
        <p:grpSpPr bwMode="auto">
          <a:xfrm>
            <a:off x="2565400" y="1746250"/>
            <a:ext cx="127000" cy="266700"/>
            <a:chOff x="0" y="0"/>
            <a:chExt cx="20000" cy="20000"/>
          </a:xfrm>
        </p:grpSpPr>
        <p:sp>
          <p:nvSpPr>
            <p:cNvPr id="416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63" name="Rectangle 11"/>
            <p:cNvSpPr>
              <a:spLocks noChangeArrowheads="1"/>
            </p:cNvSpPr>
            <p:nvPr/>
          </p:nvSpPr>
          <p:spPr bwMode="auto">
            <a:xfrm>
              <a:off x="8840" y="5314"/>
              <a:ext cx="2320" cy="1070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</p:grpSp>
      <p:sp>
        <p:nvSpPr>
          <p:cNvPr id="4107" name="Line 12"/>
          <p:cNvSpPr>
            <a:spLocks noChangeShapeType="1"/>
          </p:cNvSpPr>
          <p:nvPr/>
        </p:nvSpPr>
        <p:spPr bwMode="auto">
          <a:xfrm>
            <a:off x="2690813" y="1884363"/>
            <a:ext cx="6461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 flipH="1">
            <a:off x="2243138" y="1865313"/>
            <a:ext cx="2952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3657600" y="2409825"/>
            <a:ext cx="239713" cy="177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10" name="Rectangle 15"/>
          <p:cNvSpPr>
            <a:spLocks noChangeArrowheads="1"/>
          </p:cNvSpPr>
          <p:nvPr/>
        </p:nvSpPr>
        <p:spPr bwMode="auto">
          <a:xfrm>
            <a:off x="2832100" y="2305050"/>
            <a:ext cx="238125" cy="179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4273550" y="1484313"/>
            <a:ext cx="239713" cy="177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12" name="Rectangle 17"/>
          <p:cNvSpPr>
            <a:spLocks noChangeArrowheads="1"/>
          </p:cNvSpPr>
          <p:nvPr/>
        </p:nvSpPr>
        <p:spPr bwMode="auto">
          <a:xfrm>
            <a:off x="5507038" y="3125788"/>
            <a:ext cx="239712" cy="179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13" name="Line 18"/>
          <p:cNvSpPr>
            <a:spLocks noChangeShapeType="1"/>
          </p:cNvSpPr>
          <p:nvPr/>
        </p:nvSpPr>
        <p:spPr bwMode="auto">
          <a:xfrm flipH="1">
            <a:off x="3041650" y="2114550"/>
            <a:ext cx="266700" cy="3032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14" name="Line 19"/>
          <p:cNvSpPr>
            <a:spLocks noChangeShapeType="1"/>
          </p:cNvSpPr>
          <p:nvPr/>
        </p:nvSpPr>
        <p:spPr bwMode="auto">
          <a:xfrm>
            <a:off x="3910013" y="2462213"/>
            <a:ext cx="127000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4527550" y="1550988"/>
            <a:ext cx="293688" cy="3556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4116" name="Group 21"/>
          <p:cNvGrpSpPr>
            <a:grpSpLocks/>
          </p:cNvGrpSpPr>
          <p:nvPr/>
        </p:nvGrpSpPr>
        <p:grpSpPr bwMode="auto">
          <a:xfrm>
            <a:off x="5045075" y="2478088"/>
            <a:ext cx="1079500" cy="776287"/>
            <a:chOff x="1" y="1"/>
            <a:chExt cx="19999" cy="19998"/>
          </a:xfrm>
        </p:grpSpPr>
        <p:sp>
          <p:nvSpPr>
            <p:cNvPr id="4154" name="Rectangle 22"/>
            <p:cNvSpPr>
              <a:spLocks noChangeArrowheads="1"/>
            </p:cNvSpPr>
            <p:nvPr/>
          </p:nvSpPr>
          <p:spPr bwMode="auto">
            <a:xfrm>
              <a:off x="15572" y="8149"/>
              <a:ext cx="4428" cy="733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grpSp>
          <p:nvGrpSpPr>
            <p:cNvPr id="4155" name="Group 23"/>
            <p:cNvGrpSpPr>
              <a:grpSpLocks/>
            </p:cNvGrpSpPr>
            <p:nvPr/>
          </p:nvGrpSpPr>
          <p:grpSpPr bwMode="auto">
            <a:xfrm>
              <a:off x="5712" y="1"/>
              <a:ext cx="2345" cy="6874"/>
              <a:chOff x="0" y="0"/>
              <a:chExt cx="20000" cy="20000"/>
            </a:xfrm>
          </p:grpSpPr>
          <p:sp>
            <p:nvSpPr>
              <p:cNvPr id="4160" name="Rectangl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20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61" name="Rectangle 25"/>
              <p:cNvSpPr>
                <a:spLocks noChangeArrowheads="1"/>
              </p:cNvSpPr>
              <p:nvPr/>
            </p:nvSpPr>
            <p:spPr bwMode="auto">
              <a:xfrm>
                <a:off x="8810" y="5298"/>
                <a:ext cx="2329" cy="1070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</p:grpSp>
        <p:sp>
          <p:nvSpPr>
            <p:cNvPr id="4156" name="Line 26"/>
            <p:cNvSpPr>
              <a:spLocks noChangeShapeType="1"/>
            </p:cNvSpPr>
            <p:nvPr/>
          </p:nvSpPr>
          <p:spPr bwMode="auto">
            <a:xfrm>
              <a:off x="8045" y="6323"/>
              <a:ext cx="7539" cy="4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157" name="Rectangle 27"/>
            <p:cNvSpPr>
              <a:spLocks noChangeArrowheads="1"/>
            </p:cNvSpPr>
            <p:nvPr/>
          </p:nvSpPr>
          <p:spPr bwMode="auto">
            <a:xfrm>
              <a:off x="1" y="914"/>
              <a:ext cx="4423" cy="458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58" name="Line 28"/>
            <p:cNvSpPr>
              <a:spLocks noChangeShapeType="1"/>
            </p:cNvSpPr>
            <p:nvPr/>
          </p:nvSpPr>
          <p:spPr bwMode="auto">
            <a:xfrm flipH="1">
              <a:off x="3889" y="3127"/>
              <a:ext cx="1312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159" name="Line 29"/>
            <p:cNvSpPr>
              <a:spLocks noChangeShapeType="1"/>
            </p:cNvSpPr>
            <p:nvPr/>
          </p:nvSpPr>
          <p:spPr bwMode="auto">
            <a:xfrm flipH="1">
              <a:off x="12455" y="15414"/>
              <a:ext cx="3129" cy="458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4117" name="Group 30"/>
          <p:cNvGrpSpPr>
            <a:grpSpLocks/>
          </p:cNvGrpSpPr>
          <p:nvPr/>
        </p:nvGrpSpPr>
        <p:grpSpPr bwMode="auto">
          <a:xfrm>
            <a:off x="6096000" y="3419475"/>
            <a:ext cx="1317625" cy="266700"/>
            <a:chOff x="1" y="0"/>
            <a:chExt cx="19996" cy="20000"/>
          </a:xfrm>
        </p:grpSpPr>
        <p:grpSp>
          <p:nvGrpSpPr>
            <p:cNvPr id="4148" name="Group 31"/>
            <p:cNvGrpSpPr>
              <a:grpSpLocks/>
            </p:cNvGrpSpPr>
            <p:nvPr/>
          </p:nvGrpSpPr>
          <p:grpSpPr bwMode="auto">
            <a:xfrm>
              <a:off x="6166" y="0"/>
              <a:ext cx="1925" cy="20000"/>
              <a:chOff x="0" y="0"/>
              <a:chExt cx="20000" cy="20000"/>
            </a:xfrm>
          </p:grpSpPr>
          <p:sp>
            <p:nvSpPr>
              <p:cNvPr id="4152" name="Rectangle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20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53" name="Rectangle 33"/>
              <p:cNvSpPr>
                <a:spLocks noChangeArrowheads="1"/>
              </p:cNvSpPr>
              <p:nvPr/>
            </p:nvSpPr>
            <p:spPr bwMode="auto">
              <a:xfrm>
                <a:off x="8842" y="5328"/>
                <a:ext cx="2316" cy="1070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</p:grpSp>
        <p:sp>
          <p:nvSpPr>
            <p:cNvPr id="4149" name="Line 34"/>
            <p:cNvSpPr>
              <a:spLocks noChangeShapeType="1"/>
            </p:cNvSpPr>
            <p:nvPr/>
          </p:nvSpPr>
          <p:spPr bwMode="auto">
            <a:xfrm>
              <a:off x="8081" y="10642"/>
              <a:ext cx="11916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150" name="Rectangle 35"/>
            <p:cNvSpPr>
              <a:spLocks noChangeArrowheads="1"/>
            </p:cNvSpPr>
            <p:nvPr/>
          </p:nvSpPr>
          <p:spPr bwMode="auto">
            <a:xfrm>
              <a:off x="1" y="4000"/>
              <a:ext cx="3627" cy="1334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51" name="Line 36"/>
            <p:cNvSpPr>
              <a:spLocks noChangeShapeType="1"/>
            </p:cNvSpPr>
            <p:nvPr/>
          </p:nvSpPr>
          <p:spPr bwMode="auto">
            <a:xfrm flipH="1">
              <a:off x="3613" y="10642"/>
              <a:ext cx="2562" cy="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4118" name="Rectangle 37"/>
          <p:cNvSpPr>
            <a:spLocks noChangeArrowheads="1"/>
          </p:cNvSpPr>
          <p:nvPr/>
        </p:nvSpPr>
        <p:spPr bwMode="auto">
          <a:xfrm>
            <a:off x="7315200" y="1585913"/>
            <a:ext cx="266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>
                <a:ea typeface="굴림" charset="-127"/>
              </a:rPr>
              <a:t>HR</a:t>
            </a:r>
            <a:endParaRPr lang="en-US" altLang="sk-SK" sz="1800"/>
          </a:p>
        </p:txBody>
      </p:sp>
      <p:sp>
        <p:nvSpPr>
          <p:cNvPr id="4119" name="Rectangle 38"/>
          <p:cNvSpPr>
            <a:spLocks noChangeArrowheads="1"/>
          </p:cNvSpPr>
          <p:nvPr/>
        </p:nvSpPr>
        <p:spPr bwMode="auto">
          <a:xfrm>
            <a:off x="2032000" y="1763713"/>
            <a:ext cx="239713" cy="177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20" name="Rectangle 39"/>
          <p:cNvSpPr>
            <a:spLocks noChangeArrowheads="1"/>
          </p:cNvSpPr>
          <p:nvPr/>
        </p:nvSpPr>
        <p:spPr bwMode="auto">
          <a:xfrm>
            <a:off x="1419225" y="3068638"/>
            <a:ext cx="25765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charset="-127"/>
              </a:rPr>
              <a:t>koncové za</a:t>
            </a:r>
            <a:r>
              <a:rPr lang="sk-SK" altLang="ko-KR" sz="1400"/>
              <a:t>riadenie KZ</a:t>
            </a:r>
            <a:endParaRPr lang="en-US" altLang="ko-KR" sz="1400"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400"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charset="-127"/>
              </a:rPr>
              <a:t>účastn</a:t>
            </a:r>
            <a:r>
              <a:rPr lang="sk-SK" altLang="ko-KR" sz="1400"/>
              <a:t>ícky</a:t>
            </a:r>
            <a:r>
              <a:rPr lang="en-US" altLang="ko-KR" sz="1400">
                <a:ea typeface="굴림" charset="-127"/>
              </a:rPr>
              <a:t> rozv</a:t>
            </a:r>
            <a:r>
              <a:rPr lang="sk-SK" altLang="ko-KR" sz="1400"/>
              <a:t>ádzač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400"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charset="-127"/>
              </a:rPr>
              <a:t>s</a:t>
            </a:r>
            <a:r>
              <a:rPr lang="sk-SK" altLang="ko-KR" sz="1400"/>
              <a:t>ie</a:t>
            </a:r>
            <a:r>
              <a:rPr lang="en-US" altLang="ko-KR" sz="1400">
                <a:ea typeface="굴림" charset="-127"/>
              </a:rPr>
              <a:t>ťový rozv</a:t>
            </a:r>
            <a:r>
              <a:rPr lang="sk-SK" altLang="ko-KR" sz="1400"/>
              <a:t>ádzač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400"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charset="-127"/>
              </a:rPr>
              <a:t>traťový rozv</a:t>
            </a:r>
            <a:r>
              <a:rPr lang="sk-SK" altLang="ko-KR" sz="1400"/>
              <a:t>ádzač</a:t>
            </a:r>
            <a:endParaRPr lang="en-US" altLang="sk-SK" sz="1400"/>
          </a:p>
        </p:txBody>
      </p:sp>
      <p:grpSp>
        <p:nvGrpSpPr>
          <p:cNvPr id="4121" name="Group 40"/>
          <p:cNvGrpSpPr>
            <a:grpSpLocks/>
          </p:cNvGrpSpPr>
          <p:nvPr/>
        </p:nvGrpSpPr>
        <p:grpSpPr bwMode="auto">
          <a:xfrm>
            <a:off x="4049713" y="2305050"/>
            <a:ext cx="127000" cy="268288"/>
            <a:chOff x="0" y="0"/>
            <a:chExt cx="20000" cy="20000"/>
          </a:xfrm>
        </p:grpSpPr>
        <p:sp>
          <p:nvSpPr>
            <p:cNvPr id="4146" name="Rectangle 41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47" name="Rectangle 42"/>
            <p:cNvSpPr>
              <a:spLocks noChangeArrowheads="1"/>
            </p:cNvSpPr>
            <p:nvPr/>
          </p:nvSpPr>
          <p:spPr bwMode="auto">
            <a:xfrm>
              <a:off x="8840" y="5314"/>
              <a:ext cx="2320" cy="1068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</p:grpSp>
      <p:sp>
        <p:nvSpPr>
          <p:cNvPr id="4122" name="Rectangle 43"/>
          <p:cNvSpPr>
            <a:spLocks noChangeArrowheads="1"/>
          </p:cNvSpPr>
          <p:nvPr/>
        </p:nvSpPr>
        <p:spPr bwMode="auto">
          <a:xfrm>
            <a:off x="3321050" y="1781175"/>
            <a:ext cx="239713" cy="285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grpSp>
        <p:nvGrpSpPr>
          <p:cNvPr id="4123" name="Group 44"/>
          <p:cNvGrpSpPr>
            <a:grpSpLocks/>
          </p:cNvGrpSpPr>
          <p:nvPr/>
        </p:nvGrpSpPr>
        <p:grpSpPr bwMode="auto">
          <a:xfrm>
            <a:off x="4821238" y="1919288"/>
            <a:ext cx="252412" cy="338137"/>
            <a:chOff x="0" y="0"/>
            <a:chExt cx="20000" cy="20000"/>
          </a:xfrm>
        </p:grpSpPr>
        <p:sp>
          <p:nvSpPr>
            <p:cNvPr id="4144" name="Rectangle 45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45" name="Rectangle 46"/>
            <p:cNvSpPr>
              <a:spLocks noChangeArrowheads="1"/>
            </p:cNvSpPr>
            <p:nvPr/>
          </p:nvSpPr>
          <p:spPr bwMode="auto">
            <a:xfrm>
              <a:off x="5527" y="6317"/>
              <a:ext cx="8946" cy="738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</p:grpSp>
      <p:sp>
        <p:nvSpPr>
          <p:cNvPr id="4124" name="Line 47"/>
          <p:cNvSpPr>
            <a:spLocks noChangeShapeType="1"/>
          </p:cNvSpPr>
          <p:nvPr/>
        </p:nvSpPr>
        <p:spPr bwMode="auto">
          <a:xfrm>
            <a:off x="5880100" y="5202238"/>
            <a:ext cx="588963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25" name="Line 48"/>
          <p:cNvSpPr>
            <a:spLocks noChangeShapeType="1"/>
          </p:cNvSpPr>
          <p:nvPr/>
        </p:nvSpPr>
        <p:spPr bwMode="auto">
          <a:xfrm>
            <a:off x="4211638" y="5157788"/>
            <a:ext cx="5889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26" name="Line 49"/>
          <p:cNvSpPr>
            <a:spLocks noChangeShapeType="1"/>
          </p:cNvSpPr>
          <p:nvPr/>
        </p:nvSpPr>
        <p:spPr bwMode="auto">
          <a:xfrm>
            <a:off x="2413000" y="5195888"/>
            <a:ext cx="588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27" name="Line 50"/>
          <p:cNvSpPr>
            <a:spLocks noChangeShapeType="1"/>
          </p:cNvSpPr>
          <p:nvPr/>
        </p:nvSpPr>
        <p:spPr bwMode="auto">
          <a:xfrm>
            <a:off x="900113" y="5195888"/>
            <a:ext cx="588962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28" name="Rectangle 51"/>
          <p:cNvSpPr>
            <a:spLocks noChangeArrowheads="1"/>
          </p:cNvSpPr>
          <p:nvPr/>
        </p:nvSpPr>
        <p:spPr bwMode="auto">
          <a:xfrm>
            <a:off x="928688" y="3138488"/>
            <a:ext cx="238125" cy="179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grpSp>
        <p:nvGrpSpPr>
          <p:cNvPr id="4129" name="Group 52"/>
          <p:cNvGrpSpPr>
            <a:grpSpLocks/>
          </p:cNvGrpSpPr>
          <p:nvPr/>
        </p:nvGrpSpPr>
        <p:grpSpPr bwMode="auto">
          <a:xfrm>
            <a:off x="998538" y="3459163"/>
            <a:ext cx="127000" cy="266700"/>
            <a:chOff x="0" y="0"/>
            <a:chExt cx="20000" cy="20000"/>
          </a:xfrm>
        </p:grpSpPr>
        <p:sp>
          <p:nvSpPr>
            <p:cNvPr id="4142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43" name="Rectangle 54"/>
            <p:cNvSpPr>
              <a:spLocks noChangeArrowheads="1"/>
            </p:cNvSpPr>
            <p:nvPr/>
          </p:nvSpPr>
          <p:spPr bwMode="auto">
            <a:xfrm>
              <a:off x="8840" y="5314"/>
              <a:ext cx="2320" cy="1070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</p:grpSp>
      <p:sp>
        <p:nvSpPr>
          <p:cNvPr id="4130" name="Rectangle 55"/>
          <p:cNvSpPr>
            <a:spLocks noChangeArrowheads="1"/>
          </p:cNvSpPr>
          <p:nvPr/>
        </p:nvSpPr>
        <p:spPr bwMode="auto">
          <a:xfrm>
            <a:off x="941388" y="3903663"/>
            <a:ext cx="239712" cy="284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grpSp>
        <p:nvGrpSpPr>
          <p:cNvPr id="4131" name="Group 56"/>
          <p:cNvGrpSpPr>
            <a:grpSpLocks/>
          </p:cNvGrpSpPr>
          <p:nvPr/>
        </p:nvGrpSpPr>
        <p:grpSpPr bwMode="auto">
          <a:xfrm>
            <a:off x="941388" y="4292600"/>
            <a:ext cx="254000" cy="338138"/>
            <a:chOff x="0" y="0"/>
            <a:chExt cx="20000" cy="20000"/>
          </a:xfrm>
        </p:grpSpPr>
        <p:sp>
          <p:nvSpPr>
            <p:cNvPr id="4140" name="Rectangle 57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41" name="Rectangle 58"/>
            <p:cNvSpPr>
              <a:spLocks noChangeArrowheads="1"/>
            </p:cNvSpPr>
            <p:nvPr/>
          </p:nvSpPr>
          <p:spPr bwMode="auto">
            <a:xfrm>
              <a:off x="5545" y="6298"/>
              <a:ext cx="8910" cy="740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</p:grpSp>
      <p:sp>
        <p:nvSpPr>
          <p:cNvPr id="4132" name="Rectangle 59"/>
          <p:cNvSpPr>
            <a:spLocks noChangeArrowheads="1"/>
          </p:cNvSpPr>
          <p:nvPr/>
        </p:nvSpPr>
        <p:spPr bwMode="auto">
          <a:xfrm>
            <a:off x="3563938" y="4005263"/>
            <a:ext cx="4032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charset="-127"/>
              </a:rPr>
              <a:t>HR - hlavn</a:t>
            </a:r>
            <a:r>
              <a:rPr lang="sk-SK" altLang="ko-KR" sz="1400"/>
              <a:t>ý</a:t>
            </a:r>
            <a:r>
              <a:rPr lang="en-US" altLang="ko-KR" sz="1400">
                <a:ea typeface="굴림" charset="-127"/>
              </a:rPr>
              <a:t> rozv</a:t>
            </a:r>
            <a:r>
              <a:rPr lang="sk-SK" altLang="ko-KR" sz="1400"/>
              <a:t>ádzač </a:t>
            </a:r>
            <a:r>
              <a:rPr lang="sk-SK" altLang="ko-KR" sz="1400">
                <a:solidFill>
                  <a:schemeClr val="bg2"/>
                </a:solidFill>
              </a:rPr>
              <a:t>(Main DF= MDF)</a:t>
            </a:r>
            <a:endParaRPr lang="en-US" altLang="sk-SK" sz="1400">
              <a:solidFill>
                <a:schemeClr val="bg2"/>
              </a:solidFill>
            </a:endParaRPr>
          </a:p>
        </p:txBody>
      </p:sp>
      <p:sp>
        <p:nvSpPr>
          <p:cNvPr id="4133" name="Text Box 60"/>
          <p:cNvSpPr txBox="1">
            <a:spLocks noChangeArrowheads="1"/>
          </p:cNvSpPr>
          <p:nvPr/>
        </p:nvSpPr>
        <p:spPr bwMode="auto">
          <a:xfrm>
            <a:off x="468313" y="5229225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p</a:t>
            </a:r>
            <a:r>
              <a:rPr lang="sk-SK" altLang="ko-KR" sz="1800"/>
              <a:t>r</a:t>
            </a:r>
            <a:r>
              <a:rPr lang="en-US" altLang="ko-KR" sz="1800">
                <a:ea typeface="굴림" charset="-127"/>
              </a:rPr>
              <a:t>ípojný k</a:t>
            </a:r>
            <a:r>
              <a:rPr lang="sk-SK" altLang="ko-KR" sz="1800"/>
              <a:t>á</a:t>
            </a:r>
            <a:r>
              <a:rPr lang="en-US" altLang="ko-KR" sz="1800">
                <a:ea typeface="굴림" charset="-127"/>
              </a:rPr>
              <a:t>bel</a:t>
            </a:r>
            <a:endParaRPr lang="en-US" altLang="sk-SK" sz="1800"/>
          </a:p>
        </p:txBody>
      </p:sp>
      <p:sp>
        <p:nvSpPr>
          <p:cNvPr id="4134" name="Text Box 61"/>
          <p:cNvSpPr txBox="1">
            <a:spLocks noChangeArrowheads="1"/>
          </p:cNvSpPr>
          <p:nvPr/>
        </p:nvSpPr>
        <p:spPr bwMode="auto">
          <a:xfrm>
            <a:off x="2052638" y="4784725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účastn</a:t>
            </a:r>
            <a:r>
              <a:rPr lang="sk-SK" altLang="ko-KR" sz="1800"/>
              <a:t>í</a:t>
            </a:r>
            <a:r>
              <a:rPr lang="en-US" altLang="ko-KR" sz="1800">
                <a:ea typeface="굴림" charset="-127"/>
              </a:rPr>
              <a:t>ck</a:t>
            </a:r>
            <a:r>
              <a:rPr lang="sk-SK" altLang="ko-KR" sz="1800"/>
              <a:t>y</a:t>
            </a:r>
            <a:r>
              <a:rPr lang="en-US" altLang="ko-KR" sz="1800">
                <a:ea typeface="굴림" charset="-127"/>
              </a:rPr>
              <a:t> k</a:t>
            </a:r>
            <a:r>
              <a:rPr lang="sk-SK" altLang="ko-KR" sz="1800"/>
              <a:t>á</a:t>
            </a:r>
            <a:r>
              <a:rPr lang="en-US" altLang="ko-KR" sz="1800">
                <a:ea typeface="굴림" charset="-127"/>
              </a:rPr>
              <a:t>bel</a:t>
            </a:r>
            <a:endParaRPr lang="en-US" altLang="sk-SK" sz="1800"/>
          </a:p>
        </p:txBody>
      </p:sp>
      <p:sp>
        <p:nvSpPr>
          <p:cNvPr id="4135" name="Text Box 62"/>
          <p:cNvSpPr txBox="1">
            <a:spLocks noChangeArrowheads="1"/>
          </p:cNvSpPr>
          <p:nvPr/>
        </p:nvSpPr>
        <p:spPr bwMode="auto">
          <a:xfrm>
            <a:off x="3851275" y="5373688"/>
            <a:ext cx="1527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s</a:t>
            </a:r>
            <a:r>
              <a:rPr lang="sk-SK" altLang="ko-KR" sz="1800"/>
              <a:t>ie</a:t>
            </a:r>
            <a:r>
              <a:rPr lang="en-US" altLang="ko-KR" sz="1800">
                <a:ea typeface="굴림" charset="-127"/>
              </a:rPr>
              <a:t>ťový k</a:t>
            </a:r>
            <a:r>
              <a:rPr lang="sk-SK" altLang="ko-KR" sz="1800"/>
              <a:t>á</a:t>
            </a:r>
            <a:r>
              <a:rPr lang="en-US" altLang="ko-KR" sz="1800">
                <a:ea typeface="굴림" charset="-127"/>
              </a:rPr>
              <a:t>bel</a:t>
            </a:r>
            <a:endParaRPr lang="en-US" altLang="sk-SK" sz="1800"/>
          </a:p>
        </p:txBody>
      </p:sp>
      <p:sp>
        <p:nvSpPr>
          <p:cNvPr id="4136" name="Text Box 63"/>
          <p:cNvSpPr txBox="1">
            <a:spLocks noChangeArrowheads="1"/>
          </p:cNvSpPr>
          <p:nvPr/>
        </p:nvSpPr>
        <p:spPr bwMode="auto">
          <a:xfrm>
            <a:off x="5435600" y="4797425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traťový k</a:t>
            </a:r>
            <a:r>
              <a:rPr lang="sk-SK" altLang="ko-KR" sz="1800"/>
              <a:t>á</a:t>
            </a:r>
            <a:r>
              <a:rPr lang="en-US" altLang="ko-KR" sz="1800">
                <a:ea typeface="굴림" charset="-127"/>
              </a:rPr>
              <a:t>bel</a:t>
            </a:r>
            <a:endParaRPr lang="en-US" altLang="sk-SK" sz="1800"/>
          </a:p>
        </p:txBody>
      </p:sp>
      <p:sp>
        <p:nvSpPr>
          <p:cNvPr id="4137" name="Text Box 64"/>
          <p:cNvSpPr txBox="1">
            <a:spLocks noChangeArrowheads="1"/>
          </p:cNvSpPr>
          <p:nvPr/>
        </p:nvSpPr>
        <p:spPr bwMode="auto">
          <a:xfrm>
            <a:off x="827088" y="6021388"/>
            <a:ext cx="5113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Obr.3.1  </a:t>
            </a:r>
            <a:r>
              <a:rPr lang="sk-SK" altLang="sk-SK" sz="1800"/>
              <a:t>Príklad pružnej účastníckej siete </a:t>
            </a:r>
            <a:r>
              <a:rPr lang="en-US" altLang="sk-SK" sz="1800"/>
              <a:t>[1]</a:t>
            </a:r>
            <a:endParaRPr lang="en-US" altLang="sk-SK" sz="1800" b="1"/>
          </a:p>
        </p:txBody>
      </p:sp>
      <p:sp>
        <p:nvSpPr>
          <p:cNvPr id="4138" name="Text Box 65"/>
          <p:cNvSpPr txBox="1">
            <a:spLocks noChangeArrowheads="1"/>
          </p:cNvSpPr>
          <p:nvPr/>
        </p:nvSpPr>
        <p:spPr bwMode="auto">
          <a:xfrm>
            <a:off x="539750" y="620713"/>
            <a:ext cx="575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3.1 Účastnícke siete</a:t>
            </a:r>
            <a:endParaRPr lang="cs-CZ" altLang="sk-SK" sz="2400" b="1"/>
          </a:p>
        </p:txBody>
      </p:sp>
      <p:sp>
        <p:nvSpPr>
          <p:cNvPr id="4139" name="Text Box 66"/>
          <p:cNvSpPr txBox="1">
            <a:spLocks noChangeArrowheads="1"/>
          </p:cNvSpPr>
          <p:nvPr/>
        </p:nvSpPr>
        <p:spPr bwMode="auto">
          <a:xfrm>
            <a:off x="6084888" y="5589588"/>
            <a:ext cx="2808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dirty="0" err="1">
                <a:solidFill>
                  <a:schemeClr val="bg2"/>
                </a:solidFill>
              </a:rPr>
              <a:t>rozv</a:t>
            </a:r>
            <a:r>
              <a:rPr lang="sk-SK" altLang="sk-SK" sz="1800">
                <a:solidFill>
                  <a:schemeClr val="bg2"/>
                </a:solidFill>
              </a:rPr>
              <a:t>ádzač=distribution</a:t>
            </a:r>
            <a:r>
              <a:rPr lang="sk-SK" altLang="sk-SK" sz="1800" dirty="0">
                <a:solidFill>
                  <a:schemeClr val="bg2"/>
                </a:solidFill>
              </a:rPr>
              <a:t> </a:t>
            </a:r>
            <a:r>
              <a:rPr lang="sk-SK" altLang="sk-SK" sz="1800" dirty="0" err="1">
                <a:solidFill>
                  <a:schemeClr val="bg2"/>
                </a:solidFill>
              </a:rPr>
              <a:t>frame</a:t>
            </a:r>
            <a:r>
              <a:rPr lang="sk-SK" altLang="sk-SK" sz="1800" dirty="0">
                <a:solidFill>
                  <a:schemeClr val="bg2"/>
                </a:solidFill>
              </a:rPr>
              <a:t> (</a:t>
            </a:r>
            <a:r>
              <a:rPr lang="sk-SK" altLang="sk-SK" sz="1800" dirty="0" err="1">
                <a:solidFill>
                  <a:schemeClr val="bg2"/>
                </a:solidFill>
              </a:rPr>
              <a:t>DF</a:t>
            </a:r>
            <a:r>
              <a:rPr lang="sk-SK" altLang="sk-SK" sz="1800" dirty="0">
                <a:solidFill>
                  <a:schemeClr val="bg2"/>
                </a:solidFill>
              </a:rPr>
              <a:t>)</a:t>
            </a:r>
            <a:endParaRPr lang="cs-CZ" altLang="sk-SK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07F076A-23DC-49C9-80E0-A11218B52891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cs-CZ" altLang="sk-SK" sz="1400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710612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84213" y="5084763"/>
            <a:ext cx="6840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Obr.3.</a:t>
            </a:r>
            <a:r>
              <a:rPr lang="en-US" altLang="sk-SK" sz="1800" b="1"/>
              <a:t>2</a:t>
            </a:r>
            <a:r>
              <a:rPr lang="sk-SK" altLang="sk-SK" sz="1800" b="1"/>
              <a:t> Architektúra siete prípojných vedení</a:t>
            </a:r>
            <a:endParaRPr lang="cs-CZ" altLang="sk-SK" sz="1800" b="1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779588" y="3706813"/>
            <a:ext cx="1639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1800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547813" y="2420938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M</a:t>
            </a:r>
            <a:r>
              <a:rPr lang="en-US" altLang="sk-SK" sz="1800" b="1"/>
              <a:t>iestna </a:t>
            </a:r>
            <a:r>
              <a:rPr lang="sk-SK" altLang="sk-SK" sz="1800" b="1"/>
              <a:t>ústredňa</a:t>
            </a:r>
            <a:endParaRPr lang="cs-CZ" altLang="sk-SK" sz="1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2FD0DB-C8D7-4BAE-B2FF-645960066B6D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cs-CZ" altLang="sk-SK" sz="1400" smtClean="0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39750" y="1844675"/>
            <a:ext cx="8208963" cy="4321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597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3.2  Hybridné siete</a:t>
            </a:r>
            <a:endParaRPr lang="cs-CZ" altLang="sk-SK" sz="2400" b="1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82073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/>
              <a:t>čiastočne medené a čiastočne optické káble = optický privádzač + prenosový systém  pre medený pár vodičov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cs-CZ" altLang="sk-SK" sz="1800"/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827088" y="5589588"/>
            <a:ext cx="6408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 3.</a:t>
            </a:r>
            <a:r>
              <a:rPr lang="en-US" altLang="sk-SK" sz="1800" b="1"/>
              <a:t>3</a:t>
            </a:r>
            <a:r>
              <a:rPr lang="sk-SK" altLang="sk-SK" sz="1800" b="1"/>
              <a:t> Konfigurácia hybridnej PrS</a:t>
            </a:r>
            <a:endParaRPr lang="cs-CZ" altLang="sk-SK" sz="1800" b="1"/>
          </a:p>
        </p:txBody>
      </p:sp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809148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1414463" y="2593975"/>
            <a:ext cx="793750" cy="59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1431925" y="3533775"/>
            <a:ext cx="792163" cy="592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2946400" y="2640013"/>
            <a:ext cx="596900" cy="407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4073525" y="2655888"/>
            <a:ext cx="59690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6" name="Rectangle 16"/>
          <p:cNvSpPr>
            <a:spLocks noChangeArrowheads="1"/>
          </p:cNvSpPr>
          <p:nvPr/>
        </p:nvSpPr>
        <p:spPr bwMode="auto">
          <a:xfrm>
            <a:off x="6302375" y="2627313"/>
            <a:ext cx="468313" cy="417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7" name="Rectangle 17"/>
          <p:cNvSpPr>
            <a:spLocks noChangeArrowheads="1"/>
          </p:cNvSpPr>
          <p:nvPr/>
        </p:nvSpPr>
        <p:spPr bwMode="auto">
          <a:xfrm>
            <a:off x="2982913" y="3589338"/>
            <a:ext cx="596900" cy="407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8" name="Rectangle 18"/>
          <p:cNvSpPr>
            <a:spLocks noChangeArrowheads="1"/>
          </p:cNvSpPr>
          <p:nvPr/>
        </p:nvSpPr>
        <p:spPr bwMode="auto">
          <a:xfrm>
            <a:off x="5083175" y="3549650"/>
            <a:ext cx="596900" cy="40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6327775" y="3508375"/>
            <a:ext cx="469900" cy="415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2909888" y="2681288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OLT</a:t>
            </a:r>
            <a:endParaRPr lang="cs-CZ" altLang="sk-SK" sz="1400"/>
          </a:p>
        </p:txBody>
      </p:sp>
      <p:sp>
        <p:nvSpPr>
          <p:cNvPr id="6161" name="Text Box 21"/>
          <p:cNvSpPr txBox="1">
            <a:spLocks noChangeArrowheads="1"/>
          </p:cNvSpPr>
          <p:nvPr/>
        </p:nvSpPr>
        <p:spPr bwMode="auto">
          <a:xfrm>
            <a:off x="2957513" y="3611563"/>
            <a:ext cx="6842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OLT</a:t>
            </a:r>
            <a:endParaRPr lang="cs-CZ" altLang="sk-SK" sz="1400"/>
          </a:p>
        </p:txBody>
      </p:sp>
      <p:sp>
        <p:nvSpPr>
          <p:cNvPr id="6162" name="Text Box 22"/>
          <p:cNvSpPr txBox="1">
            <a:spLocks noChangeArrowheads="1"/>
          </p:cNvSpPr>
          <p:nvPr/>
        </p:nvSpPr>
        <p:spPr bwMode="auto">
          <a:xfrm>
            <a:off x="4056063" y="2638425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ONU</a:t>
            </a:r>
            <a:endParaRPr lang="cs-CZ" altLang="sk-SK" sz="1400"/>
          </a:p>
        </p:txBody>
      </p:sp>
      <p:sp>
        <p:nvSpPr>
          <p:cNvPr id="6163" name="Text Box 23"/>
          <p:cNvSpPr txBox="1">
            <a:spLocks noChangeArrowheads="1"/>
          </p:cNvSpPr>
          <p:nvPr/>
        </p:nvSpPr>
        <p:spPr bwMode="auto">
          <a:xfrm>
            <a:off x="5024438" y="3570288"/>
            <a:ext cx="6842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ONU</a:t>
            </a:r>
            <a:endParaRPr lang="cs-CZ" altLang="sk-SK" sz="1400"/>
          </a:p>
        </p:txBody>
      </p:sp>
      <p:sp>
        <p:nvSpPr>
          <p:cNvPr id="6164" name="Text Box 24"/>
          <p:cNvSpPr txBox="1">
            <a:spLocks noChangeArrowheads="1"/>
          </p:cNvSpPr>
          <p:nvPr/>
        </p:nvSpPr>
        <p:spPr bwMode="auto">
          <a:xfrm>
            <a:off x="6273800" y="2655888"/>
            <a:ext cx="6842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NT</a:t>
            </a:r>
            <a:endParaRPr lang="cs-CZ" altLang="sk-SK" sz="1400"/>
          </a:p>
        </p:txBody>
      </p:sp>
      <p:sp>
        <p:nvSpPr>
          <p:cNvPr id="6165" name="Text Box 25"/>
          <p:cNvSpPr txBox="1">
            <a:spLocks noChangeArrowheads="1"/>
          </p:cNvSpPr>
          <p:nvPr/>
        </p:nvSpPr>
        <p:spPr bwMode="auto">
          <a:xfrm>
            <a:off x="6305550" y="3532188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NT</a:t>
            </a:r>
            <a:endParaRPr lang="cs-CZ" altLang="sk-SK" sz="1400"/>
          </a:p>
        </p:txBody>
      </p:sp>
      <p:sp>
        <p:nvSpPr>
          <p:cNvPr id="6166" name="Line 26"/>
          <p:cNvSpPr>
            <a:spLocks noChangeShapeType="1"/>
          </p:cNvSpPr>
          <p:nvPr/>
        </p:nvSpPr>
        <p:spPr bwMode="auto">
          <a:xfrm>
            <a:off x="2192338" y="2851150"/>
            <a:ext cx="752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67" name="Line 27"/>
          <p:cNvSpPr>
            <a:spLocks noChangeShapeType="1"/>
          </p:cNvSpPr>
          <p:nvPr/>
        </p:nvSpPr>
        <p:spPr bwMode="auto">
          <a:xfrm>
            <a:off x="2219325" y="3771900"/>
            <a:ext cx="7540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68" name="Line 28"/>
          <p:cNvSpPr>
            <a:spLocks noChangeShapeType="1"/>
          </p:cNvSpPr>
          <p:nvPr/>
        </p:nvSpPr>
        <p:spPr bwMode="auto">
          <a:xfrm>
            <a:off x="3557588" y="2859088"/>
            <a:ext cx="525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69" name="Line 29"/>
          <p:cNvSpPr>
            <a:spLocks noChangeShapeType="1"/>
          </p:cNvSpPr>
          <p:nvPr/>
        </p:nvSpPr>
        <p:spPr bwMode="auto">
          <a:xfrm>
            <a:off x="3578225" y="3771900"/>
            <a:ext cx="14859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70" name="Line 30"/>
          <p:cNvSpPr>
            <a:spLocks noChangeShapeType="1"/>
          </p:cNvSpPr>
          <p:nvPr/>
        </p:nvSpPr>
        <p:spPr bwMode="auto">
          <a:xfrm>
            <a:off x="4667250" y="2838450"/>
            <a:ext cx="16367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71" name="Line 31"/>
          <p:cNvSpPr>
            <a:spLocks noChangeShapeType="1"/>
          </p:cNvSpPr>
          <p:nvPr/>
        </p:nvSpPr>
        <p:spPr bwMode="auto">
          <a:xfrm>
            <a:off x="5678488" y="3724275"/>
            <a:ext cx="654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72" name="Line 32"/>
          <p:cNvSpPr>
            <a:spLocks noChangeShapeType="1"/>
          </p:cNvSpPr>
          <p:nvPr/>
        </p:nvSpPr>
        <p:spPr bwMode="auto">
          <a:xfrm>
            <a:off x="6769100" y="2838450"/>
            <a:ext cx="752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73" name="Line 33"/>
          <p:cNvSpPr>
            <a:spLocks noChangeShapeType="1"/>
          </p:cNvSpPr>
          <p:nvPr/>
        </p:nvSpPr>
        <p:spPr bwMode="auto">
          <a:xfrm>
            <a:off x="6808788" y="3714750"/>
            <a:ext cx="752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74" name="Text Box 34"/>
          <p:cNvSpPr txBox="1">
            <a:spLocks noChangeArrowheads="1"/>
          </p:cNvSpPr>
          <p:nvPr/>
        </p:nvSpPr>
        <p:spPr bwMode="auto">
          <a:xfrm>
            <a:off x="3481388" y="2560638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ODN</a:t>
            </a:r>
            <a:endParaRPr lang="cs-CZ" altLang="sk-SK" sz="1400"/>
          </a:p>
        </p:txBody>
      </p:sp>
      <p:sp>
        <p:nvSpPr>
          <p:cNvPr id="6175" name="Text Box 35"/>
          <p:cNvSpPr txBox="1">
            <a:spLocks noChangeArrowheads="1"/>
          </p:cNvSpPr>
          <p:nvPr/>
        </p:nvSpPr>
        <p:spPr bwMode="auto">
          <a:xfrm>
            <a:off x="5127625" y="2562225"/>
            <a:ext cx="793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ADSL</a:t>
            </a:r>
            <a:endParaRPr lang="cs-CZ" altLang="sk-SK" sz="1400"/>
          </a:p>
        </p:txBody>
      </p:sp>
      <p:sp>
        <p:nvSpPr>
          <p:cNvPr id="6176" name="Text Box 36"/>
          <p:cNvSpPr txBox="1">
            <a:spLocks noChangeArrowheads="1"/>
          </p:cNvSpPr>
          <p:nvPr/>
        </p:nvSpPr>
        <p:spPr bwMode="auto">
          <a:xfrm>
            <a:off x="5629275" y="3462338"/>
            <a:ext cx="795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VDSL</a:t>
            </a:r>
            <a:endParaRPr lang="cs-CZ" altLang="sk-SK" sz="1400"/>
          </a:p>
        </p:txBody>
      </p:sp>
      <p:sp>
        <p:nvSpPr>
          <p:cNvPr id="6177" name="Text Box 37"/>
          <p:cNvSpPr txBox="1">
            <a:spLocks noChangeArrowheads="1"/>
          </p:cNvSpPr>
          <p:nvPr/>
        </p:nvSpPr>
        <p:spPr bwMode="auto">
          <a:xfrm>
            <a:off x="6888163" y="2147888"/>
            <a:ext cx="923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Z</a:t>
            </a:r>
            <a:r>
              <a:rPr lang="sk-SK" altLang="sk-SK" sz="1400">
                <a:latin typeface="Times New Roman" pitchFamily="18" charset="0"/>
              </a:rPr>
              <a:t>ákazník</a:t>
            </a:r>
            <a:endParaRPr lang="cs-CZ" altLang="sk-SK" sz="1400"/>
          </a:p>
        </p:txBody>
      </p:sp>
      <p:sp>
        <p:nvSpPr>
          <p:cNvPr id="6178" name="Text Box 38"/>
          <p:cNvSpPr txBox="1">
            <a:spLocks noChangeArrowheads="1"/>
          </p:cNvSpPr>
          <p:nvPr/>
        </p:nvSpPr>
        <p:spPr bwMode="auto">
          <a:xfrm>
            <a:off x="1331913" y="1844675"/>
            <a:ext cx="11620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400">
                <a:latin typeface="Times New Roman" pitchFamily="18" charset="0"/>
              </a:rPr>
              <a:t>Uzol služieb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400">
                <a:latin typeface="Times New Roman" pitchFamily="18" charset="0"/>
              </a:rPr>
              <a:t>(miestna ústredňa)</a:t>
            </a:r>
            <a:endParaRPr lang="cs-CZ" altLang="sk-SK" sz="1400"/>
          </a:p>
        </p:txBody>
      </p:sp>
      <p:sp>
        <p:nvSpPr>
          <p:cNvPr id="6179" name="Line 39"/>
          <p:cNvSpPr>
            <a:spLocks noChangeShapeType="1"/>
          </p:cNvSpPr>
          <p:nvPr/>
        </p:nvSpPr>
        <p:spPr bwMode="auto">
          <a:xfrm>
            <a:off x="2603500" y="2193925"/>
            <a:ext cx="11113" cy="18176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80" name="Line 40"/>
          <p:cNvSpPr>
            <a:spLocks noChangeShapeType="1"/>
          </p:cNvSpPr>
          <p:nvPr/>
        </p:nvSpPr>
        <p:spPr bwMode="auto">
          <a:xfrm>
            <a:off x="6907213" y="2184400"/>
            <a:ext cx="1587" cy="18367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81" name="Text Box 41"/>
          <p:cNvSpPr txBox="1">
            <a:spLocks noChangeArrowheads="1"/>
          </p:cNvSpPr>
          <p:nvPr/>
        </p:nvSpPr>
        <p:spPr bwMode="auto">
          <a:xfrm>
            <a:off x="2292350" y="4125913"/>
            <a:ext cx="6842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400">
                <a:latin typeface="Times New Roman" pitchFamily="18" charset="0"/>
              </a:rPr>
              <a:t>SNI</a:t>
            </a:r>
            <a:endParaRPr lang="cs-CZ" altLang="sk-SK" sz="1400"/>
          </a:p>
        </p:txBody>
      </p:sp>
      <p:sp>
        <p:nvSpPr>
          <p:cNvPr id="6182" name="Text Box 42"/>
          <p:cNvSpPr txBox="1">
            <a:spLocks noChangeArrowheads="1"/>
          </p:cNvSpPr>
          <p:nvPr/>
        </p:nvSpPr>
        <p:spPr bwMode="auto">
          <a:xfrm>
            <a:off x="6638925" y="4065588"/>
            <a:ext cx="6858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400">
                <a:latin typeface="Times New Roman" pitchFamily="18" charset="0"/>
              </a:rPr>
              <a:t>UNI</a:t>
            </a:r>
            <a:endParaRPr lang="cs-CZ" altLang="sk-SK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193E3DD-15A0-4691-83A6-44CD914EFDF2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cs-CZ" altLang="sk-SK" sz="140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900113" y="981075"/>
            <a:ext cx="7127875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xDSL: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400" b="1">
                <a:solidFill>
                  <a:srgbClr val="FF3300"/>
                </a:solidFill>
              </a:rPr>
              <a:t>IDSL = ISDN DSL (</a:t>
            </a:r>
            <a:r>
              <a:rPr lang="en-US" altLang="sk-SK" sz="2400">
                <a:solidFill>
                  <a:srgbClr val="FF3300"/>
                </a:solidFill>
              </a:rPr>
              <a:t>dig.</a:t>
            </a:r>
            <a:r>
              <a:rPr lang="sk-SK" altLang="sk-SK" sz="2400">
                <a:solidFill>
                  <a:srgbClr val="FF3300"/>
                </a:solidFill>
              </a:rPr>
              <a:t>účastn.prípojka zákl.prístupu ISDN-BRA) </a:t>
            </a:r>
            <a:endParaRPr lang="en-US" altLang="sk-SK" sz="2400" b="1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HDSL – </a:t>
            </a:r>
            <a:r>
              <a:rPr lang="sk-SK" altLang="sk-SK" sz="2400"/>
              <a:t>High bit rate DSL (potom HDSL2, SHDSL)</a:t>
            </a: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SDSL – </a:t>
            </a:r>
            <a:r>
              <a:rPr lang="sk-SK" altLang="sk-SK" sz="2400"/>
              <a:t>Symmetric DSL</a:t>
            </a: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400" b="1"/>
              <a:t>ADSL</a:t>
            </a:r>
            <a:r>
              <a:rPr lang="sk-SK" altLang="sk-SK" sz="2400" b="1"/>
              <a:t> – </a:t>
            </a:r>
            <a:r>
              <a:rPr lang="sk-SK" altLang="sk-SK" sz="2400"/>
              <a:t>Asymmetric DSL</a:t>
            </a: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VDSL </a:t>
            </a:r>
            <a:r>
              <a:rPr lang="sk-SK" altLang="sk-SK" sz="2400"/>
              <a:t> - Very high bit-rate DSL</a:t>
            </a:r>
            <a:endParaRPr lang="en-US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sk-SK" sz="2400" b="1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724525" y="3573463"/>
            <a:ext cx="23764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potom: -</a:t>
            </a:r>
            <a:r>
              <a:rPr lang="sk-SK" altLang="sk-SK" sz="1800"/>
              <a:t> ADSL 2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     - </a:t>
            </a:r>
            <a:r>
              <a:rPr lang="sk-SK" altLang="sk-SK" sz="1800"/>
              <a:t>ADSL 2+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     - </a:t>
            </a:r>
            <a:r>
              <a:rPr lang="sk-SK" altLang="sk-SK" sz="1800"/>
              <a:t>RE-ADSL 2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      - </a:t>
            </a:r>
            <a:r>
              <a:rPr lang="sk-SK" altLang="sk-SK" sz="1800"/>
              <a:t>RADSL</a:t>
            </a:r>
            <a:endParaRPr lang="cs-CZ" altLang="sk-SK" sz="180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50825" y="0"/>
            <a:ext cx="81359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nové dig. prenosové systémy pre symetr. Cu-kábel  v PrS sú </a:t>
            </a:r>
            <a:r>
              <a:rPr lang="en-US" altLang="sk-SK" sz="1800" b="1"/>
              <a:t>xD</a:t>
            </a:r>
            <a:r>
              <a:rPr lang="sk-SK" altLang="sk-SK" sz="1800" b="1"/>
              <a:t>SL </a:t>
            </a:r>
            <a:r>
              <a:rPr lang="sk-SK" altLang="sk-SK" sz="1800"/>
              <a:t>(dig.účastnícke linkové systémy)  - sú rôzne, s rôznymi prenos. rýchlosťami pre rôzne dosahy</a:t>
            </a:r>
            <a:endParaRPr lang="cs-CZ" altLang="sk-SK" sz="18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3F43B8-CDB3-4E29-9BB2-782E85311D88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cs-CZ" altLang="sk-SK" sz="1400" smtClean="0"/>
          </a:p>
        </p:txBody>
      </p:sp>
      <p:graphicFrame>
        <p:nvGraphicFramePr>
          <p:cNvPr id="12348" name="Group 60"/>
          <p:cNvGraphicFramePr>
            <a:graphicFrameLocks noGrp="1"/>
          </p:cNvGraphicFramePr>
          <p:nvPr/>
        </p:nvGraphicFramePr>
        <p:xfrm>
          <a:off x="323850" y="765175"/>
          <a:ext cx="8280400" cy="582776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58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Názov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Význam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Dát.rýchlosť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 spojenia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Dosah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Aplikácie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DSL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 subscriber Line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160kb/s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Symetric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~5 km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Skupina ISDN, hlas a dáta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4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HDSL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Data Rate Digital Subscriber Line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2Mb/s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Symetric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4-5km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žiadna POTS, E1 LAN/WAN, Service access feeder plant.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6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SDSL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Single Line Digital Subscriber Line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2Mb/s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Symetric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3-4km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ako HDSL + POTS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ADSL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Asymmetric Digital Subscriber Line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 to 8Mb/s Down 128kb-768kb Up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Asymetrické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3-6km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Interest access, video on demand, simplex video, remote LAN access, interactive multimedia.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VDSL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High Data Rate Digital Subscriber Line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13-52Mbp/s Down 1.5-2.3Mbp/s Up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Asymetrické</a:t>
                      </a: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0.3-1.5km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Ako ADSL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HDTV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246" name="Text Box 246"/>
          <p:cNvSpPr txBox="1">
            <a:spLocks noChangeArrowheads="1"/>
          </p:cNvSpPr>
          <p:nvPr/>
        </p:nvSpPr>
        <p:spPr bwMode="auto">
          <a:xfrm>
            <a:off x="323850" y="0"/>
            <a:ext cx="648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1800"/>
          </a:p>
        </p:txBody>
      </p:sp>
      <p:sp>
        <p:nvSpPr>
          <p:cNvPr id="8247" name="Text Box 257"/>
          <p:cNvSpPr txBox="1">
            <a:spLocks noChangeArrowheads="1"/>
          </p:cNvSpPr>
          <p:nvPr/>
        </p:nvSpPr>
        <p:spPr bwMode="auto">
          <a:xfrm>
            <a:off x="323850" y="188913"/>
            <a:ext cx="640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b="1"/>
              <a:t>Tab. </a:t>
            </a:r>
            <a:r>
              <a:rPr lang="sk-SK" altLang="sk-SK" sz="1800" b="1"/>
              <a:t>3.</a:t>
            </a:r>
            <a:r>
              <a:rPr lang="en-US" altLang="sk-SK" sz="1800" b="1"/>
              <a:t>1  </a:t>
            </a:r>
            <a:r>
              <a:rPr lang="en-US" altLang="sk-SK" sz="1800"/>
              <a:t>Porovnanie technol</a:t>
            </a:r>
            <a:r>
              <a:rPr lang="sk-SK" altLang="sk-SK" sz="1800"/>
              <a:t>ógií xDSL</a:t>
            </a:r>
            <a:endParaRPr lang="cs-CZ" altLang="sk-SK" sz="1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209294-0989-43D7-A76D-09DE5CA51F90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cs-CZ" altLang="sk-SK" sz="1400" dirty="0" smtClean="0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00063" y="214313"/>
            <a:ext cx="8064500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 dirty="0" smtClean="0"/>
              <a:t>ISDN</a:t>
            </a:r>
            <a:r>
              <a:rPr lang="en-US" altLang="sk-SK" sz="2400" b="1" dirty="0" smtClean="0"/>
              <a:t> – </a:t>
            </a:r>
            <a:r>
              <a:rPr lang="en-US" altLang="sk-SK" sz="2400" b="1" dirty="0"/>
              <a:t>I</a:t>
            </a:r>
            <a:r>
              <a:rPr lang="en-US" altLang="sk-SK" sz="2400" b="1" dirty="0" smtClean="0"/>
              <a:t>ntegrated Services Digital Network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400" b="1" dirty="0" smtClean="0"/>
              <a:t>  - </a:t>
            </a:r>
            <a:r>
              <a:rPr lang="sk-SK" altLang="sk-SK" sz="2400" b="1" dirty="0" smtClean="0"/>
              <a:t>Digitálna sieť integrovaných služieb</a:t>
            </a:r>
            <a:endParaRPr lang="cs-CZ" altLang="sk-SK" sz="2400" b="1" dirty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00063" y="1412776"/>
            <a:ext cx="748823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 smtClean="0"/>
              <a:t> </a:t>
            </a:r>
            <a:r>
              <a:rPr lang="sk-SK" altLang="sk-SK" sz="1800" dirty="0" err="1" smtClean="0"/>
              <a:t>dig</a:t>
            </a:r>
            <a:r>
              <a:rPr lang="sk-SK" altLang="sk-SK" sz="1800" dirty="0" smtClean="0"/>
              <a:t>. simultánny prenos hlasu, videa, dát a iných sieťových služieb cez tradičné obvody verejnej telef. siete (PSTN)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</a:t>
            </a:r>
            <a:r>
              <a:rPr lang="sk-SK" altLang="sk-SK" sz="1800" dirty="0" err="1" smtClean="0"/>
              <a:t>def</a:t>
            </a:r>
            <a:r>
              <a:rPr lang="sk-SK" altLang="sk-SK" sz="1800" dirty="0" smtClean="0"/>
              <a:t>. v  r. 1984 / CCITT (organizácia CCITT sa v r. 1993 premenovala na ITU-T)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 smtClean="0"/>
              <a:t>vytáčané služby </a:t>
            </a:r>
            <a:r>
              <a:rPr lang="sk-SK" altLang="sk-SK" sz="1800" dirty="0"/>
              <a:t>(</a:t>
            </a:r>
            <a:r>
              <a:rPr lang="sk-SK" altLang="sk-SK" sz="1800" dirty="0" err="1"/>
              <a:t>dial-up</a:t>
            </a:r>
            <a:r>
              <a:rPr lang="sk-SK" altLang="sk-SK" sz="18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spoplatňovaná dĺžka doby prístupu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pokročilé transportné (</a:t>
            </a:r>
            <a:r>
              <a:rPr lang="sk-SK" altLang="sk-SK" sz="1800" dirty="0" err="1"/>
              <a:t>bearer</a:t>
            </a:r>
            <a:r>
              <a:rPr lang="sk-SK" altLang="sk-SK" sz="1800" dirty="0"/>
              <a:t>) služby a štandardné služby (</a:t>
            </a:r>
            <a:r>
              <a:rPr lang="sk-SK" altLang="sk-SK" sz="1800" dirty="0" err="1"/>
              <a:t>teleservices</a:t>
            </a:r>
            <a:r>
              <a:rPr lang="sk-SK" altLang="sk-SK" sz="1800" dirty="0" smtClean="0"/>
              <a:t>) – v kanáloch A,B, C, D, E, H, resp. v ich kombináciách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sk-SK" altLang="sk-SK" sz="18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 smtClean="0"/>
              <a:t> prípojky ISDN-BRA (zákl. typ), ISDN-PRA (pre pripojenie pobočkových ústrední </a:t>
            </a:r>
            <a:endParaRPr lang="cs-CZ" altLang="sk-SK" sz="1800" dirty="0"/>
          </a:p>
        </p:txBody>
      </p:sp>
    </p:spTree>
    <p:extLst>
      <p:ext uri="{BB962C8B-B14F-4D97-AF65-F5344CB8AC3E}">
        <p14:creationId xmlns:p14="http://schemas.microsoft.com/office/powerpoint/2010/main" val="249539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čísla snímky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9DECA8-26C4-40C6-A36A-971174BD6A3D}" type="slidenum">
              <a:rPr lang="cs-CZ" altLang="sk-SK" sz="14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cs-CZ" altLang="sk-SK" sz="140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00063" y="214313"/>
            <a:ext cx="8643937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dirty="0" smtClean="0"/>
              <a:t>Prípojky                   </a:t>
            </a:r>
            <a:r>
              <a:rPr lang="sk-SK" altLang="sk-SK" sz="2000" dirty="0" smtClean="0"/>
              <a:t>(viď aj obr. na ďalšej strane)</a:t>
            </a:r>
            <a:r>
              <a:rPr lang="en-US" altLang="sk-SK" sz="2000" b="1" dirty="0" smtClean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u="sng" dirty="0" err="1" smtClean="0"/>
              <a:t>ISDN</a:t>
            </a:r>
            <a:r>
              <a:rPr lang="sk-SK" altLang="sk-SK" sz="2000" b="1" u="sng" dirty="0" smtClean="0"/>
              <a:t>  </a:t>
            </a:r>
            <a:r>
              <a:rPr lang="sk-SK" altLang="sk-SK" sz="2000" b="1" u="sng" dirty="0"/>
              <a:t>-  </a:t>
            </a:r>
            <a:r>
              <a:rPr lang="sk-SK" altLang="sk-SK" sz="2000" b="1" u="sng" dirty="0" err="1"/>
              <a:t>BRA</a:t>
            </a:r>
            <a:r>
              <a:rPr lang="sk-SK" altLang="sk-SK" sz="2000" b="1" dirty="0"/>
              <a:t> – základná (</a:t>
            </a:r>
            <a:r>
              <a:rPr lang="sk-SK" altLang="sk-SK" sz="2000" b="1" dirty="0" err="1"/>
              <a:t>Basic</a:t>
            </a:r>
            <a:r>
              <a:rPr lang="sk-SK" altLang="sk-SK" sz="2000" b="1" dirty="0"/>
              <a:t> Rate Access)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dirty="0"/>
              <a:t>		</a:t>
            </a:r>
            <a:r>
              <a:rPr lang="sk-SK" altLang="sk-SK" sz="2000" dirty="0"/>
              <a:t>vhodná pre domácnosti a malé </a:t>
            </a:r>
            <a:r>
              <a:rPr lang="sk-SK" altLang="sk-SK" sz="2000" dirty="0" err="1"/>
              <a:t>organiz</a:t>
            </a:r>
            <a:r>
              <a:rPr lang="sk-SK" altLang="sk-SK" sz="2000" dirty="0"/>
              <a:t>.;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dirty="0"/>
              <a:t> </a:t>
            </a:r>
            <a:r>
              <a:rPr lang="sk-SK" altLang="sk-SK" sz="2000" dirty="0" smtClean="0"/>
              <a:t>  Špecifikácie:	prenos </a:t>
            </a:r>
            <a:r>
              <a:rPr lang="sk-SK" altLang="sk-SK" sz="2000" dirty="0"/>
              <a:t>2B</a:t>
            </a:r>
            <a:r>
              <a:rPr lang="en-US" altLang="sk-SK" sz="2000" dirty="0"/>
              <a:t>+D(</a:t>
            </a:r>
            <a:r>
              <a:rPr lang="en-US" altLang="sk-SK" sz="2000" dirty="0" err="1"/>
              <a:t>kan</a:t>
            </a:r>
            <a:r>
              <a:rPr lang="sk-SK" altLang="sk-SK" sz="2000" dirty="0" err="1"/>
              <a:t>ály</a:t>
            </a:r>
            <a:r>
              <a:rPr lang="sk-SK" altLang="sk-SK" sz="2000" dirty="0"/>
              <a:t>), 2x</a:t>
            </a:r>
            <a:r>
              <a:rPr lang="en-US" altLang="sk-SK" sz="2000" dirty="0"/>
              <a:t>64</a:t>
            </a:r>
            <a:r>
              <a:rPr lang="sk-SK" altLang="sk-SK" sz="2000" dirty="0"/>
              <a:t> </a:t>
            </a:r>
            <a:r>
              <a:rPr lang="en-US" altLang="sk-SK" sz="2000" dirty="0"/>
              <a:t>+</a:t>
            </a:r>
            <a:r>
              <a:rPr lang="sk-SK" altLang="sk-SK" sz="2000" dirty="0"/>
              <a:t>16kbps</a:t>
            </a:r>
            <a:endParaRPr lang="en-US" altLang="sk-SK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000" dirty="0"/>
              <a:t>	</a:t>
            </a:r>
            <a:r>
              <a:rPr lang="sk-SK" altLang="sk-SK" sz="2000" dirty="0"/>
              <a:t>	</a:t>
            </a:r>
            <a:r>
              <a:rPr lang="en-US" altLang="sk-SK" sz="2000" dirty="0" smtClean="0"/>
              <a:t>4-stavov</a:t>
            </a:r>
            <a:r>
              <a:rPr lang="sk-SK" altLang="sk-SK" sz="2000" dirty="0"/>
              <a:t>ý kód 2B1Q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dirty="0"/>
              <a:t>		</a:t>
            </a:r>
            <a:r>
              <a:rPr lang="en-US" altLang="sk-SK" sz="2000" dirty="0" err="1" smtClean="0"/>
              <a:t>symetrick</a:t>
            </a:r>
            <a:r>
              <a:rPr lang="sk-SK" altLang="sk-SK" sz="2000" dirty="0"/>
              <a:t>ý </a:t>
            </a:r>
            <a:r>
              <a:rPr lang="sk-SK" altLang="sk-SK" sz="2000" dirty="0" err="1"/>
              <a:t>duplex</a:t>
            </a:r>
            <a:endParaRPr lang="sk-SK" altLang="sk-SK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dirty="0"/>
              <a:t>		</a:t>
            </a:r>
            <a:r>
              <a:rPr lang="sk-SK" altLang="sk-SK" sz="2000" dirty="0" smtClean="0"/>
              <a:t>2-drôtový </a:t>
            </a:r>
            <a:r>
              <a:rPr lang="sk-SK" altLang="sk-SK" sz="2000" dirty="0"/>
              <a:t>prenos, vidlica</a:t>
            </a:r>
            <a:endParaRPr lang="en-US" altLang="sk-SK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000" dirty="0"/>
              <a:t>	</a:t>
            </a:r>
            <a:r>
              <a:rPr lang="sk-SK" altLang="sk-SK" sz="2000" dirty="0"/>
              <a:t>	</a:t>
            </a:r>
            <a:r>
              <a:rPr lang="en-US" altLang="sk-SK" sz="2000" dirty="0" err="1" smtClean="0"/>
              <a:t>dosah</a:t>
            </a:r>
            <a:r>
              <a:rPr lang="en-US" altLang="sk-SK" sz="2000" dirty="0" smtClean="0"/>
              <a:t> </a:t>
            </a:r>
            <a:r>
              <a:rPr lang="en-US" altLang="sk-SK" sz="2000" dirty="0"/>
              <a:t>10-12  km</a:t>
            </a:r>
            <a:endParaRPr lang="sk-SK" altLang="sk-SK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u="sng" dirty="0" err="1" smtClean="0"/>
              <a:t>ISDN</a:t>
            </a:r>
            <a:r>
              <a:rPr lang="sk-SK" altLang="sk-SK" sz="2000" b="1" u="sng" dirty="0" smtClean="0"/>
              <a:t>  </a:t>
            </a:r>
            <a:r>
              <a:rPr lang="sk-SK" altLang="sk-SK" sz="2000" b="1" u="sng" dirty="0"/>
              <a:t>-  </a:t>
            </a:r>
            <a:r>
              <a:rPr lang="sk-SK" altLang="sk-SK" sz="2000" b="1" u="sng" dirty="0" err="1"/>
              <a:t>PRA</a:t>
            </a:r>
            <a:r>
              <a:rPr lang="sk-SK" altLang="sk-SK" sz="2000" b="1" dirty="0"/>
              <a:t> (</a:t>
            </a:r>
            <a:r>
              <a:rPr lang="sk-SK" altLang="sk-SK" sz="2000" b="1" dirty="0" err="1"/>
              <a:t>Primary</a:t>
            </a:r>
            <a:r>
              <a:rPr lang="sk-SK" altLang="sk-SK" sz="2000" b="1" dirty="0"/>
              <a:t> Rate Access)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dirty="0"/>
              <a:t>		</a:t>
            </a:r>
            <a:r>
              <a:rPr lang="sk-SK" altLang="sk-SK" sz="2000" dirty="0"/>
              <a:t>pre pripojenie </a:t>
            </a:r>
            <a:r>
              <a:rPr lang="sk-SK" altLang="sk-SK" sz="2000" dirty="0" err="1"/>
              <a:t>poboč.ústrední</a:t>
            </a:r>
            <a:r>
              <a:rPr lang="sk-SK" altLang="sk-SK" sz="2000" dirty="0"/>
              <a:t>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dirty="0"/>
              <a:t>	</a:t>
            </a:r>
            <a:r>
              <a:rPr lang="en-US" altLang="sk-SK" sz="2000" dirty="0" err="1" smtClean="0"/>
              <a:t>kan</a:t>
            </a:r>
            <a:r>
              <a:rPr lang="sk-SK" altLang="sk-SK" sz="2000" dirty="0" smtClean="0"/>
              <a:t>á</a:t>
            </a:r>
            <a:r>
              <a:rPr lang="en-US" altLang="sk-SK" sz="2000" dirty="0" err="1" smtClean="0"/>
              <a:t>ly</a:t>
            </a:r>
            <a:r>
              <a:rPr lang="en-US" altLang="sk-SK" sz="2000" b="1" dirty="0" smtClean="0"/>
              <a:t> </a:t>
            </a:r>
            <a:r>
              <a:rPr lang="sk-SK" altLang="sk-SK" sz="2000" dirty="0" smtClean="0"/>
              <a:t>30B+D</a:t>
            </a:r>
            <a:r>
              <a:rPr lang="sk-SK" altLang="sk-SK" sz="2000" dirty="0"/>
              <a:t>, </a:t>
            </a:r>
            <a:r>
              <a:rPr lang="en-US" altLang="sk-SK" sz="2000" dirty="0"/>
              <a:t>2048 </a:t>
            </a:r>
            <a:r>
              <a:rPr lang="sk-SK" altLang="sk-SK" sz="2000" dirty="0"/>
              <a:t>k</a:t>
            </a:r>
            <a:r>
              <a:rPr lang="en-US" altLang="sk-SK" sz="2000" dirty="0"/>
              <a:t>bps</a:t>
            </a:r>
            <a:r>
              <a:rPr lang="sk-SK" altLang="sk-SK" sz="2000" dirty="0"/>
              <a:t>, alebo 23B+D</a:t>
            </a:r>
            <a:r>
              <a:rPr lang="en-US" altLang="sk-SK" sz="2000" dirty="0"/>
              <a:t>,</a:t>
            </a:r>
            <a:r>
              <a:rPr lang="sk-SK" altLang="sk-SK" sz="2000" dirty="0"/>
              <a:t>1544kbps</a:t>
            </a:r>
            <a:r>
              <a:rPr lang="en-US" altLang="sk-SK" sz="2000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000" dirty="0"/>
              <a:t>	</a:t>
            </a:r>
            <a:r>
              <a:rPr lang="en-US" altLang="sk-SK" sz="2000" dirty="0" err="1" smtClean="0"/>
              <a:t>link.k</a:t>
            </a:r>
            <a:r>
              <a:rPr lang="sk-SK" altLang="sk-SK" sz="2000" dirty="0"/>
              <a:t>ód HDB3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dirty="0"/>
              <a:t>	</a:t>
            </a:r>
            <a:r>
              <a:rPr lang="sk-SK" altLang="sk-SK" sz="2000" dirty="0" smtClean="0"/>
              <a:t>4-drôtový </a:t>
            </a:r>
            <a:r>
              <a:rPr lang="sk-SK" altLang="sk-SK" sz="2000" dirty="0"/>
              <a:t>prenos (</a:t>
            </a:r>
            <a:r>
              <a:rPr lang="sk-SK" altLang="sk-SK" sz="2000" dirty="0" err="1"/>
              <a:t>up-down</a:t>
            </a:r>
            <a:r>
              <a:rPr lang="sk-SK" altLang="sk-SK" sz="2000" dirty="0"/>
              <a:t> oddelené k TA)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dirty="0"/>
              <a:t>	</a:t>
            </a:r>
            <a:r>
              <a:rPr lang="sk-SK" altLang="sk-SK" sz="2000" dirty="0" smtClean="0"/>
              <a:t>1-2 km </a:t>
            </a:r>
            <a:r>
              <a:rPr lang="sk-SK" altLang="sk-SK" sz="2000" dirty="0"/>
              <a:t>pri </a:t>
            </a:r>
            <a:r>
              <a:rPr lang="el-GR" altLang="sk-SK" sz="2000" i="1" dirty="0" smtClean="0"/>
              <a:t>Φ</a:t>
            </a:r>
            <a:r>
              <a:rPr lang="sk-SK" altLang="sk-SK" sz="2000" i="1" dirty="0" smtClean="0"/>
              <a:t> </a:t>
            </a:r>
            <a:r>
              <a:rPr lang="sk-SK" altLang="sk-SK" sz="2000" dirty="0" smtClean="0"/>
              <a:t>0,4mm </a:t>
            </a:r>
            <a:endParaRPr lang="cs-CZ" altLang="sk-SK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898</Words>
  <Application>Microsoft Office PowerPoint</Application>
  <PresentationFormat>Prezentácia na obrazovke (4:3)</PresentationFormat>
  <Paragraphs>183</Paragraphs>
  <Slides>18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Default Design</vt:lpstr>
      <vt:lpstr>Prístupové siete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</dc:title>
  <dc:creator>LM</dc:creator>
  <cp:lastModifiedBy>macekova3</cp:lastModifiedBy>
  <cp:revision>75</cp:revision>
  <dcterms:created xsi:type="dcterms:W3CDTF">2007-10-16T19:28:20Z</dcterms:created>
  <dcterms:modified xsi:type="dcterms:W3CDTF">2018-03-13T08:34:22Z</dcterms:modified>
</cp:coreProperties>
</file>